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  <p:sldMasterId id="2147484223" r:id="rId2"/>
    <p:sldMasterId id="2147484233" r:id="rId3"/>
    <p:sldMasterId id="2147484243" r:id="rId4"/>
    <p:sldMasterId id="2147484253" r:id="rId5"/>
    <p:sldMasterId id="2147484263" r:id="rId6"/>
  </p:sldMasterIdLst>
  <p:notesMasterIdLst>
    <p:notesMasterId r:id="rId29"/>
  </p:notesMasterIdLst>
  <p:handoutMasterIdLst>
    <p:handoutMasterId r:id="rId30"/>
  </p:handoutMasterIdLst>
  <p:sldIdLst>
    <p:sldId id="598" r:id="rId7"/>
    <p:sldId id="589" r:id="rId8"/>
    <p:sldId id="599" r:id="rId9"/>
    <p:sldId id="511" r:id="rId10"/>
    <p:sldId id="523" r:id="rId11"/>
    <p:sldId id="521" r:id="rId12"/>
    <p:sldId id="600" r:id="rId13"/>
    <p:sldId id="603" r:id="rId14"/>
    <p:sldId id="605" r:id="rId15"/>
    <p:sldId id="611" r:id="rId16"/>
    <p:sldId id="524" r:id="rId17"/>
    <p:sldId id="596" r:id="rId18"/>
    <p:sldId id="534" r:id="rId19"/>
    <p:sldId id="602" r:id="rId20"/>
    <p:sldId id="592" r:id="rId21"/>
    <p:sldId id="597" r:id="rId22"/>
    <p:sldId id="514" r:id="rId23"/>
    <p:sldId id="595" r:id="rId24"/>
    <p:sldId id="587" r:id="rId25"/>
    <p:sldId id="612" r:id="rId26"/>
    <p:sldId id="604" r:id="rId27"/>
    <p:sldId id="279" r:id="rId28"/>
  </p:sldIdLst>
  <p:sldSz cx="9144000" cy="6858000" type="screen4x3"/>
  <p:notesSz cx="10012363" cy="6858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rgbClr val="FFCC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4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7" autoAdjust="0"/>
    <p:restoredTop sz="94626"/>
  </p:normalViewPr>
  <p:slideViewPr>
    <p:cSldViewPr snapToGrid="0">
      <p:cViewPr varScale="1">
        <p:scale>
          <a:sx n="121" d="100"/>
          <a:sy n="121" d="100"/>
        </p:scale>
        <p:origin x="1816" y="-96"/>
      </p:cViewPr>
      <p:guideLst>
        <p:guide orient="horz" pos="2160"/>
        <p:guide pos="14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895FCF0-3DA5-6540-AE8E-443AA71031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A939930-E013-644C-9B79-DAE119DF6B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3672" y="1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4918F833-D116-9445-AAE4-193661882B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4394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3C63FBC3-E799-DF49-8AAE-E6314FA4E8D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3672" y="6514394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4222AF-53F6-2147-87AF-994BB27483B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F3D97FAE-DBFE-1A4D-8175-3488F726484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0ECEFFF-B66B-F345-B9AF-50DE16E703D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73672" y="1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E092334A-7F64-324A-BFF7-9AB27765B1F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94063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CFCB36B-FCDD-7948-B389-633EF2A341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34982" y="3257741"/>
            <a:ext cx="7342400" cy="30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0247B440-1C7B-D948-B0F6-E0DABE24F85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4394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F4001453-6359-B54B-A296-EB65E27BD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3672" y="6514394"/>
            <a:ext cx="4338691" cy="3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229" tIns="46115" rIns="92229" bIns="46115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91613A4-108B-DD4B-A616-58B11438BAA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613A4-108B-DD4B-A616-58B11438BAA8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594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613A4-108B-DD4B-A616-58B11438BAA8}" type="slidenum">
              <a:rPr lang="de-DE" altLang="de-DE" smtClean="0"/>
              <a:pPr>
                <a:defRPr/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9557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38812-EC1C-5C4A-8DEC-4ED04D8D311F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559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29876C-6419-234C-8E36-3EB9DD141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1E495-E973-DE4E-A5EE-EABD6B87CE58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A5508C-6C2B-0349-925C-828CF001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FA027-5424-1B44-90F7-40C05AD7D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3C4E-F499-684E-AEBF-A09AD60122F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0496570"/>
      </p:ext>
    </p:extLst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DFF6E9-A60E-3749-999A-3811191A3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05BE73-D2B0-E84B-A48B-2723A8D15828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1DF0C9-E64D-D245-A81F-1D69A3D44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C1832A-E331-E947-BC1D-249961674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804831-463D-6444-9A16-8BF7252078E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116197"/>
      </p:ext>
    </p:extLst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2D466123-4C7F-744C-8DA2-62A7CC58C9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>
            <a:extLst>
              <a:ext uri="{FF2B5EF4-FFF2-40B4-BE49-F238E27FC236}">
                <a16:creationId xmlns:a16="http://schemas.microsoft.com/office/drawing/2014/main" id="{EC4E900A-9D0B-6D40-853F-8D685898CC8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A646D5F1-A1E9-F049-BF1C-CF8E1F01F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BA1151-3BC8-DF49-BBC8-4AC51AB82FE3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74637951-9B0C-0546-971E-FAF1CA9F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E8D39BE-2B41-3D42-B9BB-8858A2AD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EB969D-4878-5845-820F-319E629E142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027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9601E257-9227-E549-A745-991A937B5B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3C833452-FEAF-DD44-AE15-AF60BEBA66D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1C892635-21C4-F24F-ABDD-61C4C8BE3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8F2806E-CD7F-0649-8C75-7F8A5110EF70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9E367B36-AB4F-C448-8585-3CF2E180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589D86AF-59A5-4B4D-8E07-A5FEB724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1204BA-71A4-274B-BE9C-73B29BB7ECB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93858623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>
            <a:extLst>
              <a:ext uri="{FF2B5EF4-FFF2-40B4-BE49-F238E27FC236}">
                <a16:creationId xmlns:a16="http://schemas.microsoft.com/office/drawing/2014/main" id="{DFD59A38-18BC-1D44-A380-8B6187F190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D3181834-EB3A-E743-BE71-2F207257BA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9" name="Picture 7" descr="logo">
            <a:extLst>
              <a:ext uri="{FF2B5EF4-FFF2-40B4-BE49-F238E27FC236}">
                <a16:creationId xmlns:a16="http://schemas.microsoft.com/office/drawing/2014/main" id="{CD5639B6-8FF4-624B-B5A8-B4D1850E7F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0">
            <a:extLst>
              <a:ext uri="{FF2B5EF4-FFF2-40B4-BE49-F238E27FC236}">
                <a16:creationId xmlns:a16="http://schemas.microsoft.com/office/drawing/2014/main" id="{3E5C66BD-2E50-5345-939D-AB08E618EE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273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80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Datumsplatzhalter 6">
            <a:extLst>
              <a:ext uri="{FF2B5EF4-FFF2-40B4-BE49-F238E27FC236}">
                <a16:creationId xmlns:a16="http://schemas.microsoft.com/office/drawing/2014/main" id="{741559D4-343D-1A4E-90F6-1F29B910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8E7F7D6-4AB3-EC49-8F1D-74E6E1FFC6EF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8A14DC95-0EAA-7142-B5BE-96EE225F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3" name="Foliennummernplatzhalter 8">
            <a:extLst>
              <a:ext uri="{FF2B5EF4-FFF2-40B4-BE49-F238E27FC236}">
                <a16:creationId xmlns:a16="http://schemas.microsoft.com/office/drawing/2014/main" id="{06610362-7B3C-2F44-91E7-DED413606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51ADAB-515A-8D47-B197-A279C803AD6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0728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B17AF2FF-C5F9-924E-8BBD-4AA120EBC1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EB87B628-FC35-0C41-ABF6-ED25E7F2DDE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7EB9B0A3-E373-5140-AB79-B47E8C31F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5EB44B1-1236-394A-A79E-C6EF249846D5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058DE921-86F0-7041-9D47-2D55925E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327ABF48-DA01-4D41-955E-371E1C33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751C0F-A68C-1542-8E31-BAA3756CDAE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76107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540865EE-A737-9C4E-8987-3C0525D771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BA3CD00A-0504-7942-8782-9C64EE52764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B376C973-F42C-0E4D-A2EE-29691760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5285A9-CFDB-254D-B584-EFDC53AB3082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1E7071E-7816-D04C-8C69-004EED13C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7A6B691E-07F3-6C40-BD76-925BD8B3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A18F105-DEFE-614B-8527-1BD3B905314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8325150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extLst>
              <a:ext uri="{FF2B5EF4-FFF2-40B4-BE49-F238E27FC236}">
                <a16:creationId xmlns:a16="http://schemas.microsoft.com/office/drawing/2014/main" id="{DFE5494C-3A44-A14E-8E87-928FBBF972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094C14F9-D092-554E-A0AC-005A27DFD6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7" name="Picture 7" descr="logo">
            <a:extLst>
              <a:ext uri="{FF2B5EF4-FFF2-40B4-BE49-F238E27FC236}">
                <a16:creationId xmlns:a16="http://schemas.microsoft.com/office/drawing/2014/main" id="{5BC64584-640F-D942-9D88-E0FD0DEC79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>
            <a:extLst>
              <a:ext uri="{FF2B5EF4-FFF2-40B4-BE49-F238E27FC236}">
                <a16:creationId xmlns:a16="http://schemas.microsoft.com/office/drawing/2014/main" id="{68E6EE5E-02D8-9E49-A1A2-9B9F5BDEA56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69311"/>
            <a:ext cx="5111750" cy="4456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69312"/>
            <a:ext cx="3008313" cy="4456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D4D1A4AA-EC9B-1E43-A28A-92045C44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1995FE6-D1D8-7B4D-898A-E986C559ADF2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AD549A70-6F2C-9249-AF17-AC91C2F6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2FDE54BF-3F48-3040-92D4-D979DBC1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15455C-EB80-2D45-BBC5-C09B3049484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83569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9A9748D9-45CD-BE4E-BF0B-B1F5A96136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0963"/>
            <a:ext cx="22923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5034E26A-E327-E34F-B173-91E48B28DEA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3D584DEE-9A0C-F140-A987-DE12946403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A4931CC0-48A5-FA41-A703-BE256DE144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818167"/>
            <a:ext cx="5486400" cy="29094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BDA6B80D-5AE8-DE4C-91AD-4ABD7477D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955E4D3-CDB2-0344-A7D9-ADA3BD467B12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4E269E91-FE31-264F-84DC-EAF1845D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6CB4E7A2-D1F3-4444-89B3-A5D8DC5F1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07F4A46-4585-7D4E-9FC3-FDE9BE72345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77689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664401-836F-C941-984F-41D560B0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73E79B1-CD41-7546-A7F3-184618B7B69C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2D4190-B443-B94D-BAA2-4781A55E5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2A980C-11D6-5048-8C9B-ADF1AB9C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26EB070-2952-F048-B783-FC97829D5E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8797355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256C1898-078E-454C-B0CC-BC72B42EB1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>
            <a:extLst>
              <a:ext uri="{FF2B5EF4-FFF2-40B4-BE49-F238E27FC236}">
                <a16:creationId xmlns:a16="http://schemas.microsoft.com/office/drawing/2014/main" id="{03B716EB-8C7B-AC45-B6CD-323CF1D8800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014090BD-C7BA-144E-8006-2031CB71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7821A5-3527-8A45-9572-F57BE8D8A8BB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DE51BDB-3404-4247-9C74-87062B32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3B0FC9FA-C0B9-B44C-996D-30777C6F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1FC3BBF-52F4-2148-B083-3B03C384C39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034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A12538FC-3617-4145-BD46-23F5D0C6C1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1938"/>
            <a:ext cx="132715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0064" y="274638"/>
            <a:ext cx="6836735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7DA4231-DE62-DC47-80EE-ACAAAB2B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ED5E-9D4C-EA42-9A5D-DCCB2056D52C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BCBED1D-D1AC-1C48-AC76-EB199B7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A2700D6-46CF-3242-A4FA-8157EEB7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D2206-D870-C84F-BAFE-57F104DEF8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81546786"/>
      </p:ext>
    </p:extLst>
  </p:cSld>
  <p:clrMapOvr>
    <a:masterClrMapping/>
  </p:clrMapOvr>
  <p:transition>
    <p:cu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BEAA57F2-3761-E34E-A229-12AB2ECD17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FF8B0E5E-F737-ED4C-895E-1084BCE4BE9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DB61780E-2CD8-404B-B9B1-1D507660B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BDDC0A-457E-3943-9984-C3C2D9E04668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21CBEBF1-5721-4741-BEB8-113EED3B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03E6C52D-3ACE-E842-94FE-8109DE3A9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3D9E45-D0CC-A54C-AE69-7BF33905E86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7446022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>
            <a:extLst>
              <a:ext uri="{FF2B5EF4-FFF2-40B4-BE49-F238E27FC236}">
                <a16:creationId xmlns:a16="http://schemas.microsoft.com/office/drawing/2014/main" id="{9C170410-A391-5745-BE03-6B585E1BCA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9027E66C-3CA1-FA4B-81AF-D7989F5CDB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9" name="Picture 7" descr="logo">
            <a:extLst>
              <a:ext uri="{FF2B5EF4-FFF2-40B4-BE49-F238E27FC236}">
                <a16:creationId xmlns:a16="http://schemas.microsoft.com/office/drawing/2014/main" id="{19FFD7C9-1569-BE4B-A6C2-1BEDFA847D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0">
            <a:extLst>
              <a:ext uri="{FF2B5EF4-FFF2-40B4-BE49-F238E27FC236}">
                <a16:creationId xmlns:a16="http://schemas.microsoft.com/office/drawing/2014/main" id="{0023338A-4C5B-7B49-ADFB-EF73EA57D70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273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80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Datumsplatzhalter 6">
            <a:extLst>
              <a:ext uri="{FF2B5EF4-FFF2-40B4-BE49-F238E27FC236}">
                <a16:creationId xmlns:a16="http://schemas.microsoft.com/office/drawing/2014/main" id="{4E31E46D-94C8-8149-9D6F-AC59A4787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81E3AC-B861-E845-BFFA-6A690532130D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272204EE-6623-5E41-AC22-B573FA82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3" name="Foliennummernplatzhalter 8">
            <a:extLst>
              <a:ext uri="{FF2B5EF4-FFF2-40B4-BE49-F238E27FC236}">
                <a16:creationId xmlns:a16="http://schemas.microsoft.com/office/drawing/2014/main" id="{99251DAE-E5F6-B24C-A7EC-F6B25AF8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DC38D6-96DD-714A-88F4-8A9DD4D402E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85671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1AFECF65-509F-5647-943F-ACF35126F2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5A032EF6-2848-404A-BB0F-84DD1B324AD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4CC51BC6-E1E6-7E46-AD1F-1D372B7BC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5FD554-103A-C945-8DEF-8180CEE0DB36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8DDF50D0-7403-6D41-B68D-7970D38BC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740C6034-8EB6-154F-9933-B2E2E7AA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B9C4047-AC11-2242-A28B-C93AF40D38C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86546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C2BC1694-52CA-8C46-A34F-51EEF7829F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90EA8E4D-B986-E74D-9FD1-F1EAFB335C0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BFFA7173-A7A2-2544-B0C0-F24461BA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361E839-7018-D849-8638-8CA2A2D794C0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345A0C1A-13E4-A548-A380-A8A01A6A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70FF6D4-0FC8-434A-910B-B0085362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26E89A4-5C35-E440-BC31-1DC9DF6D226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89426795"/>
      </p:ext>
    </p:extLst>
  </p:cSld>
  <p:clrMapOvr>
    <a:masterClrMapping/>
  </p:clrMapOvr>
  <p:transition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extLst>
              <a:ext uri="{FF2B5EF4-FFF2-40B4-BE49-F238E27FC236}">
                <a16:creationId xmlns:a16="http://schemas.microsoft.com/office/drawing/2014/main" id="{F4F321DA-C11A-7947-B7B3-191A709760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DA4831D3-7216-924C-94D6-C0F79F2F56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7" name="Picture 7" descr="logo">
            <a:extLst>
              <a:ext uri="{FF2B5EF4-FFF2-40B4-BE49-F238E27FC236}">
                <a16:creationId xmlns:a16="http://schemas.microsoft.com/office/drawing/2014/main" id="{AF3B3534-BE94-8047-BFA2-05807F6CEF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>
            <a:extLst>
              <a:ext uri="{FF2B5EF4-FFF2-40B4-BE49-F238E27FC236}">
                <a16:creationId xmlns:a16="http://schemas.microsoft.com/office/drawing/2014/main" id="{56E8E5B0-4E49-AA4F-AB55-99D3AD96AB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69311"/>
            <a:ext cx="5111750" cy="4456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69312"/>
            <a:ext cx="3008313" cy="4456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7721E43E-933F-E54A-868E-D0466BBA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3B20BC-0078-A849-9749-13220A1F9633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03CB2F96-BD48-824E-AE8D-17BC3C3C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EC70A209-70A5-9F44-AB5C-28860793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8FD442-FCAB-1245-8383-74130637E41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51439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6B467652-C323-F141-8010-C9C8ABC68B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0963"/>
            <a:ext cx="22923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19ED7A95-483D-C24C-9815-50983AFEDEA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6FF3655E-D04F-2E4C-BADD-B2918830A2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D32EC542-8BD1-2C4D-B4A8-D450454AFD2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818167"/>
            <a:ext cx="5486400" cy="29094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8C6F3A79-91AE-4F48-BF26-88AF1D42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7FDBECD-238E-FB42-90A2-DC96D778B7AE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75B00FAA-68E8-A643-8142-419432BA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AE5B6DD8-39EC-6246-BABE-CE1A33A1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6DB3BF-C1A7-0B4C-80E6-D231282CF7E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26482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09745D-FA17-0441-BFC0-1C7DF514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5184452-7F79-D443-98F4-5A9F66A6F549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27D592-FBE7-8740-8196-F3F1E5FC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43E1D59-BF0C-9347-A100-E0DB3F5C3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5074DB-99E7-1640-8935-10983A4D82B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62194810"/>
      </p:ext>
    </p:extLst>
  </p:cSld>
  <p:clrMapOvr>
    <a:masterClrMapping/>
  </p:clrMapOvr>
  <p:transition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59EDA1DA-4C54-1C42-A632-9A8E98FDE2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>
            <a:extLst>
              <a:ext uri="{FF2B5EF4-FFF2-40B4-BE49-F238E27FC236}">
                <a16:creationId xmlns:a16="http://schemas.microsoft.com/office/drawing/2014/main" id="{BE6E5355-BB18-C344-A9A3-C91E770C34D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2423BA60-45E1-2F42-BBAA-80F039F5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87BB8F-5DB7-4046-A40F-A9A2C6889173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FE624C30-863E-4B42-9410-7692E54E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4763C60F-9070-5C43-A595-741D9A9DD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3BD6337-DADE-044B-8F8A-1D542AEFD7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7784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0166656E-13F5-AD46-B162-A3C3F80051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1224736F-ECF4-7848-A4CB-BB2D755CEDD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311ED005-73B4-6D4F-AC02-93856BFF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611FEBC-FA67-A249-9CE8-7EE73E7A39FE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AB45BB12-C2E3-B147-85BE-E88FA965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1907D2FA-4A0B-6B4F-B29D-7D20CAF7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5A0623-B00D-6845-8BDD-38933AE1AC2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0785378"/>
      </p:ext>
    </p:extLst>
  </p:cSld>
  <p:clrMapOvr>
    <a:masterClrMapping/>
  </p:clrMapOvr>
  <p:transition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>
            <a:extLst>
              <a:ext uri="{FF2B5EF4-FFF2-40B4-BE49-F238E27FC236}">
                <a16:creationId xmlns:a16="http://schemas.microsoft.com/office/drawing/2014/main" id="{914C007B-CFCF-2D43-B2C6-28E6ABB222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94BBB9E6-F07C-0E47-939F-8EC71CB62C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9" name="Picture 7" descr="logo">
            <a:extLst>
              <a:ext uri="{FF2B5EF4-FFF2-40B4-BE49-F238E27FC236}">
                <a16:creationId xmlns:a16="http://schemas.microsoft.com/office/drawing/2014/main" id="{DE6FA85F-6305-794A-B0F0-ECA26890B4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0">
            <a:extLst>
              <a:ext uri="{FF2B5EF4-FFF2-40B4-BE49-F238E27FC236}">
                <a16:creationId xmlns:a16="http://schemas.microsoft.com/office/drawing/2014/main" id="{D1DB1F98-8E5D-7541-A263-DB0D198DE35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273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80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Datumsplatzhalter 6">
            <a:extLst>
              <a:ext uri="{FF2B5EF4-FFF2-40B4-BE49-F238E27FC236}">
                <a16:creationId xmlns:a16="http://schemas.microsoft.com/office/drawing/2014/main" id="{B613E38E-AD29-2C4F-BC61-3A3D23F9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27CB1C-1E91-B240-B4C4-66075463C6EC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9F994AF7-6898-6547-A18F-28916084D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3" name="Foliennummernplatzhalter 8">
            <a:extLst>
              <a:ext uri="{FF2B5EF4-FFF2-40B4-BE49-F238E27FC236}">
                <a16:creationId xmlns:a16="http://schemas.microsoft.com/office/drawing/2014/main" id="{13BC3943-03F3-EA48-B594-64562CDBD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1DFCDCD-E548-F543-B18C-FAE4C5FACA1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5122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21869FDB-C233-9C49-B970-4CA2620A2D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>
            <a:extLst>
              <a:ext uri="{FF2B5EF4-FFF2-40B4-BE49-F238E27FC236}">
                <a16:creationId xmlns:a16="http://schemas.microsoft.com/office/drawing/2014/main" id="{94EAFDDC-F20F-9B47-ABD7-38D013B6661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A52E1B2E-3DC4-F940-B8C2-B84E58793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A109C-EA18-AC40-864E-DDAF308B9D1D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BDD4E34A-F4E5-F346-A371-F336C6BEB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2C597F9A-9200-E54C-91C4-CCCCD914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22B63-BC91-BD4A-8AB2-32E2D4A83D1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4540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F3A263EF-D27F-FB4D-9048-337EFD26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B151F87F-DB92-1C43-8F19-71DB057431C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4DFF9BAD-2F01-2940-9910-6FEF596A0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C73C9C-A67C-F240-AA5C-D7983F506CEB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12ACB8C-994B-7F49-BF0B-FDCD6E01E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69D608D2-7A70-7345-8998-8B2638FF7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C4DABD4-D15C-A14D-A695-42BB255878D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80787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2062FEF2-5A40-A84A-A29D-EC77E1759B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2FDAE66C-091E-F547-B39E-E41334A6F0D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722CFF7A-EA7B-EF4B-831C-0D12DD6C1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D3745E3-83B2-B445-9FE2-214C6BF60B9D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DB3F4839-4008-A247-A736-1B428AD7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F79D537B-90FA-0346-99B7-AB501FBF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DCA24C6-1C9E-BC4B-A5E9-1E11B3966A0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3546816"/>
      </p:ext>
    </p:extLst>
  </p:cSld>
  <p:clrMapOvr>
    <a:masterClrMapping/>
  </p:clrMapOvr>
  <p:transition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extLst>
              <a:ext uri="{FF2B5EF4-FFF2-40B4-BE49-F238E27FC236}">
                <a16:creationId xmlns:a16="http://schemas.microsoft.com/office/drawing/2014/main" id="{9BCF6223-9DC8-6744-A670-4A991F54AD6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C3BF3D23-F98E-374D-85F0-7FFB8D17F7D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7" name="Picture 7" descr="logo">
            <a:extLst>
              <a:ext uri="{FF2B5EF4-FFF2-40B4-BE49-F238E27FC236}">
                <a16:creationId xmlns:a16="http://schemas.microsoft.com/office/drawing/2014/main" id="{A275BE92-234C-2340-8663-CC1F8B3B39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>
            <a:extLst>
              <a:ext uri="{FF2B5EF4-FFF2-40B4-BE49-F238E27FC236}">
                <a16:creationId xmlns:a16="http://schemas.microsoft.com/office/drawing/2014/main" id="{907978D9-82DB-0549-8173-32C5B076AE8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69311"/>
            <a:ext cx="5111750" cy="4456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69312"/>
            <a:ext cx="3008313" cy="4456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890629C3-69F9-154A-9AB5-46D6B46B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B1B295C-63DC-984E-9394-71096F749F95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DC09C422-EBB7-F048-A0BE-FAF378F2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CB01EE4D-1C97-9E42-A3B0-FB719B92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B4CD74F-B146-9048-A774-C7FC3A3202B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53862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A3BFD50D-1FE5-F44A-84DD-548E028704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0963"/>
            <a:ext cx="22923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A1459A6D-95A4-CE4A-A782-1D8B436A833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D788EF3C-7770-074C-A6EC-E3B8B2DE52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B0DC2E84-FF4C-594F-B1C8-99A1FA5301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818167"/>
            <a:ext cx="5486400" cy="29094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C7BE4D15-8BBC-9D4C-B5A0-11652688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E0D1C15-D6FC-594D-B1DD-DC0AAAE13CC7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243C32F6-0C37-444E-8170-15456A172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02BD41CC-56B7-E14F-B1E5-3332C580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BC5C1D0-25CE-6246-AC76-F65A1326C68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75670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3A6315-B12A-9343-8B85-2DC6D7160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20041A-D0A4-FB44-AA2A-862648AAC7FA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34590A-BD2E-084F-8084-539F6EA1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C495D4-E70C-5642-B473-1132F9012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650D465-4832-AD41-ABB4-0B091FBA0C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9395432"/>
      </p:ext>
    </p:extLst>
  </p:cSld>
  <p:clrMapOvr>
    <a:masterClrMapping/>
  </p:clrMapOvr>
  <p:transition>
    <p:cut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3157E72C-A5E9-2548-89DC-A1424B6A2B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>
            <a:extLst>
              <a:ext uri="{FF2B5EF4-FFF2-40B4-BE49-F238E27FC236}">
                <a16:creationId xmlns:a16="http://schemas.microsoft.com/office/drawing/2014/main" id="{A50FCE50-AB77-2040-AF0E-0C38E7556D8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FD561E42-BF9F-A649-B12F-86D82670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18A6C0-B2AB-8A43-834B-67490A09DD81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9840861F-5AE0-314B-9A18-C1F1AF32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95357657-9AF2-4A46-B97D-3B3C535C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0ECC26-A85D-4B42-8200-A63898C0AD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1865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9AF1E84D-AEE1-AD47-85B9-944AC613D6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7880E6C5-C491-6F43-B40E-F693DC3D1DF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8ACFB55E-B8A3-604C-9A15-CC0A4CB4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F138B4-8FE5-5540-8C64-C0103F71AAE0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CE16FC0B-7D0E-5B46-A3CF-6D2D10339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36E7CCFB-9817-F244-B445-4132EB153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8600C8-2D04-BD42-81B1-73B5531426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22786659"/>
      </p:ext>
    </p:extLst>
  </p:cSld>
  <p:clrMapOvr>
    <a:masterClrMapping/>
  </p:clrMapOvr>
  <p:transition>
    <p:cut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>
            <a:extLst>
              <a:ext uri="{FF2B5EF4-FFF2-40B4-BE49-F238E27FC236}">
                <a16:creationId xmlns:a16="http://schemas.microsoft.com/office/drawing/2014/main" id="{9AF4DB11-B14F-6241-9C8C-53A63F7104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B4FC3891-8632-1244-8BC1-199542C17D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9" name="Picture 7" descr="logo">
            <a:extLst>
              <a:ext uri="{FF2B5EF4-FFF2-40B4-BE49-F238E27FC236}">
                <a16:creationId xmlns:a16="http://schemas.microsoft.com/office/drawing/2014/main" id="{9576F0C6-4352-7847-BACF-DF1F4A6ABC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0">
            <a:extLst>
              <a:ext uri="{FF2B5EF4-FFF2-40B4-BE49-F238E27FC236}">
                <a16:creationId xmlns:a16="http://schemas.microsoft.com/office/drawing/2014/main" id="{27F8F05B-FC41-6C4F-818E-6C74FA4E64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273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80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Datumsplatzhalter 6">
            <a:extLst>
              <a:ext uri="{FF2B5EF4-FFF2-40B4-BE49-F238E27FC236}">
                <a16:creationId xmlns:a16="http://schemas.microsoft.com/office/drawing/2014/main" id="{CFCB715A-47C0-DD40-9E30-8761BAE7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BB0C61-FB93-6D4F-9C82-087393832F57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FD598C43-2413-7741-87E1-30F66B99B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3" name="Foliennummernplatzhalter 8">
            <a:extLst>
              <a:ext uri="{FF2B5EF4-FFF2-40B4-BE49-F238E27FC236}">
                <a16:creationId xmlns:a16="http://schemas.microsoft.com/office/drawing/2014/main" id="{F4507843-2A01-FE43-8659-A042BAE4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79A339F-BEF0-8B45-A5FE-401599BDBAE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790171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138AE6C1-BAE6-AD4A-BD37-C8E24C2899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C25765F9-F53B-FF40-B54E-089C00F4E12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4C9B60DF-7172-B542-ABAA-16248565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E0D2-031D-E341-907E-97E7C069E39B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7D623649-866B-9A41-868A-39499C8C9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E3BEC57C-387E-9B4A-9978-4A46BC3E1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AC9189-AED1-6B48-8E8F-267694A8DD5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328861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2D5AFBBB-9EEE-A944-8981-0000B61AD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CF35A59A-23E2-7C41-ACB8-A22FE479CB8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6379411A-FB29-9E49-8FBD-DB6DCD8C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45F6BA-2368-0A44-92E6-F1330B29C724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62B418C8-D768-F94B-9485-574E5603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E7C268C9-4320-664F-9B94-20F9BF94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7C81F9-D8DB-8A46-B366-CA2CB0ABD12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18755440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469BBB3B-927F-DA4E-B505-85FF21A80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D1729B22-1A06-EC45-A24A-BCFE05D8BEC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F805BD89-0BB7-2148-9EE2-C54F64C6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54D8-418F-544F-BB5E-378DB44EA7CF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03B7C322-288A-154E-BF07-7FE1D671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5D5834E4-9E14-9F48-9323-5821275B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5453E-6BA4-BF43-BDCB-C637E37B185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1093219"/>
      </p:ext>
    </p:extLst>
  </p:cSld>
  <p:clrMapOvr>
    <a:masterClrMapping/>
  </p:clrMapOvr>
  <p:transition>
    <p:cut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extLst>
              <a:ext uri="{FF2B5EF4-FFF2-40B4-BE49-F238E27FC236}">
                <a16:creationId xmlns:a16="http://schemas.microsoft.com/office/drawing/2014/main" id="{F999B834-3E66-224D-8720-D10D7FD94C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EB4255B5-02DB-7541-846A-4A2CB82E55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7" name="Picture 7" descr="logo">
            <a:extLst>
              <a:ext uri="{FF2B5EF4-FFF2-40B4-BE49-F238E27FC236}">
                <a16:creationId xmlns:a16="http://schemas.microsoft.com/office/drawing/2014/main" id="{36063888-7178-1646-BFCB-90297A117F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>
            <a:extLst>
              <a:ext uri="{FF2B5EF4-FFF2-40B4-BE49-F238E27FC236}">
                <a16:creationId xmlns:a16="http://schemas.microsoft.com/office/drawing/2014/main" id="{3AC61C02-DC73-8C4F-A008-99C7E195F9E4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69311"/>
            <a:ext cx="5111750" cy="4456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69312"/>
            <a:ext cx="3008313" cy="4456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C653C097-ED92-F64F-9E67-14C4E8DDA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5D499F-8B9C-814F-B6D9-CBB792B112DA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A1B46ADD-F5E8-A248-9B02-CDC65B09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EC30493E-1D0C-8941-8B0D-66DE0F10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2D68C2-DB02-934C-B978-4072EB55D91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770603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4315F9CE-F191-A444-8D0F-B8BD786646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0963"/>
            <a:ext cx="22923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F9CA822F-64FC-CB4B-A54A-A91AA59073B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4B572046-CF35-1942-96F2-1B082CEFF6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1081860B-EFAE-374D-8C8C-4ABEAF981F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818167"/>
            <a:ext cx="5486400" cy="29094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0151889D-193C-F248-9140-F7F3D515D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E21D10D-3A00-D94B-8473-2990B6D849C6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779FC1BA-56B9-A24A-B88B-DFF1B94E4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CD109FE6-59DC-E640-A78F-379BFE054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D9253D7-2E13-6D4E-B058-C460136B0F8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65402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82EF9F-C515-7D44-893F-1CE42664A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BF65DE-10A8-B340-AEBB-11F2B64E5928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C3D4D6-5733-FE41-B278-D3B971A82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CD9F18-F0E7-3C45-B0A2-3379EDCF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57E8A8-ABE7-1843-AF3C-065150AB236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1021363"/>
      </p:ext>
    </p:extLst>
  </p:cSld>
  <p:clrMapOvr>
    <a:masterClrMapping/>
  </p:clrMapOvr>
  <p:transition>
    <p:cut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extLst>
              <a:ext uri="{FF2B5EF4-FFF2-40B4-BE49-F238E27FC236}">
                <a16:creationId xmlns:a16="http://schemas.microsoft.com/office/drawing/2014/main" id="{ABEE1F03-5908-514F-BA2E-A2DB22239F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0">
            <a:extLst>
              <a:ext uri="{FF2B5EF4-FFF2-40B4-BE49-F238E27FC236}">
                <a16:creationId xmlns:a16="http://schemas.microsoft.com/office/drawing/2014/main" id="{0445C585-FF70-6C4B-A445-1F8FC9E24B5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00AEC9CF-B2BB-6448-A2A6-03E4DBCBC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602CD9D-7127-F242-9CE9-E086BAC41FDA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0E964DBD-2C70-4543-873F-4CC7D41D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EC11587-AD8B-2D44-9855-661A46836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22832C5-218F-A947-9092-A64D0BE543B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56081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A24B2A20-752E-2345-BDBC-636A5DBAE9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C8FFA04A-9A6C-0348-B567-124BF084DD8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Datumsplatzhalter 4">
            <a:extLst>
              <a:ext uri="{FF2B5EF4-FFF2-40B4-BE49-F238E27FC236}">
                <a16:creationId xmlns:a16="http://schemas.microsoft.com/office/drawing/2014/main" id="{00B4E5A4-5BD9-3C43-895F-AF904865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405242-50E9-CB49-8A03-F379DB313F25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53834C50-F424-5F47-BF33-98C07A980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10" name="Foliennummernplatzhalter 6">
            <a:extLst>
              <a:ext uri="{FF2B5EF4-FFF2-40B4-BE49-F238E27FC236}">
                <a16:creationId xmlns:a16="http://schemas.microsoft.com/office/drawing/2014/main" id="{C143CF68-E6C9-4745-813F-F146249E7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A60EF4A-3067-6849-94C1-E4BED355E8F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93886"/>
      </p:ext>
    </p:extLst>
  </p:cSld>
  <p:clrMapOvr>
    <a:masterClrMapping/>
  </p:clrMapOvr>
  <p:transition>
    <p:cut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>
            <a:extLst>
              <a:ext uri="{FF2B5EF4-FFF2-40B4-BE49-F238E27FC236}">
                <a16:creationId xmlns:a16="http://schemas.microsoft.com/office/drawing/2014/main" id="{D2BCAC76-F5EE-304A-A934-E4CF8691E0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112F3315-421E-874A-8A0C-09CFE718642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9" name="Picture 7" descr="logo">
            <a:extLst>
              <a:ext uri="{FF2B5EF4-FFF2-40B4-BE49-F238E27FC236}">
                <a16:creationId xmlns:a16="http://schemas.microsoft.com/office/drawing/2014/main" id="{77F7DD66-3916-5F43-9900-BC48528208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0">
            <a:extLst>
              <a:ext uri="{FF2B5EF4-FFF2-40B4-BE49-F238E27FC236}">
                <a16:creationId xmlns:a16="http://schemas.microsoft.com/office/drawing/2014/main" id="{4E4ECFF3-10C1-4C43-8CCB-6BCEAD8E308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273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80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Datumsplatzhalter 6">
            <a:extLst>
              <a:ext uri="{FF2B5EF4-FFF2-40B4-BE49-F238E27FC236}">
                <a16:creationId xmlns:a16="http://schemas.microsoft.com/office/drawing/2014/main" id="{27132A54-C406-B643-94A3-E83F971FB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3C7453-CB6D-2940-B05A-76D1B4474208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A39A2673-4F23-5B4D-B145-A34B36F0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3" name="Foliennummernplatzhalter 8">
            <a:extLst>
              <a:ext uri="{FF2B5EF4-FFF2-40B4-BE49-F238E27FC236}">
                <a16:creationId xmlns:a16="http://schemas.microsoft.com/office/drawing/2014/main" id="{CBF94A3C-A6BF-0A42-AFAB-770766C7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ED1984-7696-C64E-9500-75CA0E3118D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233524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E8B45238-C571-EA42-A32D-A087F219F9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3417B2CC-57D1-3C40-A82C-A19CBB22E2D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0E9DF26E-CFDD-8D49-8407-F02DA1C7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7BDE59-46D6-3342-9DD9-6F280E047EF8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B06538D-40F1-FA4D-833B-F98D639D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3D387814-7141-6040-8547-8391F4875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4C01BD-F9CD-B249-80D4-CBE0D6DAEAF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221185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B89ADA72-78C5-C647-8A17-8BD4C41DE6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E2840F11-7537-324F-9745-1643323D073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9600A66D-4B09-F14A-AF81-421688AB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3D41B6-4009-CD4F-8AAC-2A393B72168F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7D653F30-BAD3-334C-84E9-E4F288B3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41F6C116-435F-2F46-AB3C-52757FA51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7A5348-A292-A844-B57D-6DC9DCC078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2358938"/>
      </p:ext>
    </p:extLst>
  </p:cSld>
  <p:clrMapOvr>
    <a:masterClrMapping/>
  </p:clrMapOvr>
  <p:transition>
    <p:cut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extLst>
              <a:ext uri="{FF2B5EF4-FFF2-40B4-BE49-F238E27FC236}">
                <a16:creationId xmlns:a16="http://schemas.microsoft.com/office/drawing/2014/main" id="{DF5A68D8-3704-DB43-96C8-CBA5092638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7AC5648F-E9CD-1E47-9F88-DD8A38D2BD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pic>
        <p:nvPicPr>
          <p:cNvPr id="7" name="Picture 7" descr="logo">
            <a:extLst>
              <a:ext uri="{FF2B5EF4-FFF2-40B4-BE49-F238E27FC236}">
                <a16:creationId xmlns:a16="http://schemas.microsoft.com/office/drawing/2014/main" id="{DC8A3D47-3AA0-CA43-AC92-5DE1C9C5CE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>
            <a:extLst>
              <a:ext uri="{FF2B5EF4-FFF2-40B4-BE49-F238E27FC236}">
                <a16:creationId xmlns:a16="http://schemas.microsoft.com/office/drawing/2014/main" id="{51E9BB3D-89AF-2B4B-93BE-18098325342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69311"/>
            <a:ext cx="5111750" cy="4456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69312"/>
            <a:ext cx="3008313" cy="4456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77E808A5-E471-BE4A-8434-3487815F5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2A0B2A-D4D3-4044-A592-CFF25EC0C9AB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19BBC483-87C9-1040-AE17-B4B58C16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BC55DDC6-0F05-BA47-AEA9-68250C3C4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28156F-038B-EF4A-AE5D-4AB0B47745D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616345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84A0821D-7301-5741-8F97-E2BA132699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0963"/>
            <a:ext cx="22923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083E5AC6-AB88-4A4B-80B4-3E9E8ED5C14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0D209C01-19F4-654E-A34A-D489D31313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8E52822C-C385-FE4B-8367-101C1AF959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818167"/>
            <a:ext cx="5486400" cy="29094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9E87D489-B9DC-BF47-8199-C00D77C9D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713F72-0DC4-6F43-A08B-0B4EDE3890B0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BE7CE596-4CCD-9542-8BCF-9F98A6652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0BEF9BB5-DEBE-604B-B0CF-CBB479119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1F663BD-1B3C-B040-BEB0-12E6A31EC0D2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3551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2">
            <a:extLst>
              <a:ext uri="{FF2B5EF4-FFF2-40B4-BE49-F238E27FC236}">
                <a16:creationId xmlns:a16="http://schemas.microsoft.com/office/drawing/2014/main" id="{16999047-27B6-A648-931F-0359F042F4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chemeClr val="tx1"/>
              </a:solidFill>
              <a:cs typeface="+mn-cs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6966A207-5122-4140-9996-0955228192E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+mn-cs"/>
            </a:endParaRPr>
          </a:p>
        </p:txBody>
      </p:sp>
      <p:pic>
        <p:nvPicPr>
          <p:cNvPr id="9" name="Picture 7" descr="logo">
            <a:extLst>
              <a:ext uri="{FF2B5EF4-FFF2-40B4-BE49-F238E27FC236}">
                <a16:creationId xmlns:a16="http://schemas.microsoft.com/office/drawing/2014/main" id="{FEFA7FC0-6925-2342-ADE5-74919E5B9A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ine 10">
            <a:extLst>
              <a:ext uri="{FF2B5EF4-FFF2-40B4-BE49-F238E27FC236}">
                <a16:creationId xmlns:a16="http://schemas.microsoft.com/office/drawing/2014/main" id="{C5671B57-DF71-1E40-AD2C-D53B7715EBF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0273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08049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Datumsplatzhalter 6">
            <a:extLst>
              <a:ext uri="{FF2B5EF4-FFF2-40B4-BE49-F238E27FC236}">
                <a16:creationId xmlns:a16="http://schemas.microsoft.com/office/drawing/2014/main" id="{F27F92CE-03E9-AF41-89E7-9DA36FB31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BC24C-39E3-AA47-957F-68B69DF48C51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2" name="Fußzeilenplatzhalter 7">
            <a:extLst>
              <a:ext uri="{FF2B5EF4-FFF2-40B4-BE49-F238E27FC236}">
                <a16:creationId xmlns:a16="http://schemas.microsoft.com/office/drawing/2014/main" id="{8B4F6BE9-C56E-444D-A70E-AABCA4A5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3" name="Foliennummernplatzhalter 8">
            <a:extLst>
              <a:ext uri="{FF2B5EF4-FFF2-40B4-BE49-F238E27FC236}">
                <a16:creationId xmlns:a16="http://schemas.microsoft.com/office/drawing/2014/main" id="{FDC5E4E0-BC7F-5847-A7E3-E48DA612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A552C-BEB8-F843-8B62-C3046350451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8857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7CD5DE40-51BC-9246-A2E7-89EC63480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4AEAFC48-0C70-4D4B-A8B5-63ECFAF480C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288E1100-E1DE-1043-A3E5-2020BD82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3BF4-EE48-9E47-A9B4-4BE4A61C7D8E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917B9E73-2130-794A-BBFD-73255C4A5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2E124748-739D-6E46-9D56-07CF40B9D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231C5-09D2-324E-BED3-53485DB3745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2224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>
            <a:extLst>
              <a:ext uri="{FF2B5EF4-FFF2-40B4-BE49-F238E27FC236}">
                <a16:creationId xmlns:a16="http://schemas.microsoft.com/office/drawing/2014/main" id="{D03DEC8A-BCD6-4E47-B516-F442BCCFC9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0">
            <a:extLst>
              <a:ext uri="{FF2B5EF4-FFF2-40B4-BE49-F238E27FC236}">
                <a16:creationId xmlns:a16="http://schemas.microsoft.com/office/drawing/2014/main" id="{4496F5CA-12C5-0340-A351-D778539316D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FD3BB03D-E828-5C42-8BF1-6DEC41C79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9FCB-4C0D-B245-B454-E9B1AE2FB85B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3E70D6E4-0AB4-C544-8550-32EF1FDC0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FA0B41C6-6F1A-154D-9352-FFFDA461E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DCFE-1440-EE43-91DE-266A62A20F7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0094818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extLst>
              <a:ext uri="{FF2B5EF4-FFF2-40B4-BE49-F238E27FC236}">
                <a16:creationId xmlns:a16="http://schemas.microsoft.com/office/drawing/2014/main" id="{B6184E01-474A-4644-A0A2-E08ED63158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chemeClr val="tx1"/>
              </a:solidFill>
              <a:cs typeface="+mn-cs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2DC091D8-6EEB-6541-8760-CA2343927B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+mn-cs"/>
            </a:endParaRPr>
          </a:p>
        </p:txBody>
      </p:sp>
      <p:pic>
        <p:nvPicPr>
          <p:cNvPr id="7" name="Picture 7" descr="logo">
            <a:extLst>
              <a:ext uri="{FF2B5EF4-FFF2-40B4-BE49-F238E27FC236}">
                <a16:creationId xmlns:a16="http://schemas.microsoft.com/office/drawing/2014/main" id="{8965B14A-FBD1-C644-8BEE-0BB899227B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30188"/>
            <a:ext cx="23590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>
            <a:extLst>
              <a:ext uri="{FF2B5EF4-FFF2-40B4-BE49-F238E27FC236}">
                <a16:creationId xmlns:a16="http://schemas.microsoft.com/office/drawing/2014/main" id="{3D2CA9C4-1090-A946-AB17-CBA73F55F59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69311"/>
            <a:ext cx="5111750" cy="4456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69312"/>
            <a:ext cx="3008313" cy="4456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2594344" y="264005"/>
            <a:ext cx="6134988" cy="10969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92220F00-F01B-ED43-BC73-C5B75765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2CCCB-7EAB-8943-91C4-851C5A79D3D4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40DB1925-285C-EC47-88B8-AC35A394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B2854015-1ACF-EF4D-A2F0-3B088888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BF10-3E62-1D41-8D8B-D6FEBF6E8BD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69322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logo">
            <a:extLst>
              <a:ext uri="{FF2B5EF4-FFF2-40B4-BE49-F238E27FC236}">
                <a16:creationId xmlns:a16="http://schemas.microsoft.com/office/drawing/2014/main" id="{83B5472A-F3CF-AB4F-A6FC-F68777B8B9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80963"/>
            <a:ext cx="22923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0">
            <a:extLst>
              <a:ext uri="{FF2B5EF4-FFF2-40B4-BE49-F238E27FC236}">
                <a16:creationId xmlns:a16="http://schemas.microsoft.com/office/drawing/2014/main" id="{9030C770-F5DD-F74A-9F89-7BBE5044933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11188" y="1700213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59A09526-3BFB-4245-8F0B-1A66E6E026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68538" y="1268413"/>
            <a:ext cx="4464050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chemeClr val="tx1"/>
              </a:solidFill>
              <a:cs typeface="+mn-cs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10BD604F-F3AF-844F-A736-DFDC759C92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9975" y="1268413"/>
            <a:ext cx="4319588" cy="27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CC00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rgbClr val="FFCC00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rgbClr val="FFCC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400">
                <a:solidFill>
                  <a:srgbClr val="FFCC00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de-DE" sz="1200">
              <a:solidFill>
                <a:srgbClr val="0070C0"/>
              </a:solidFill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818167"/>
            <a:ext cx="5486400" cy="29094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B028E424-168B-9A42-9848-1584CB29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A7FB8-06D9-F141-A31B-596462A94A6C}" type="datetime1">
              <a:rPr lang="de-DE" altLang="de-DE"/>
              <a:pPr>
                <a:defRPr/>
              </a:pPr>
              <a:t>19.10.23</a:t>
            </a:fld>
            <a:endParaRPr lang="en-US" altLang="de-DE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AB73B931-7064-424C-9F3F-90C0152E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  <a:endParaRPr lang="en-US" altLang="de-DE"/>
          </a:p>
        </p:txBody>
      </p:sp>
      <p:sp>
        <p:nvSpPr>
          <p:cNvPr id="11" name="Foliennummernplatzhalter 6">
            <a:extLst>
              <a:ext uri="{FF2B5EF4-FFF2-40B4-BE49-F238E27FC236}">
                <a16:creationId xmlns:a16="http://schemas.microsoft.com/office/drawing/2014/main" id="{1666FE62-29E5-2F43-AB88-B67E863C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75B6E-7EC9-6849-8DFA-149C1C65A94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91415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70EA3189-EEAA-6043-A3C8-D700C5B69C0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81C81881-96F1-2846-B2BF-359758D05E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028412-3611-CB40-92CB-7EE600F619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56D48C-BB2C-3145-AD17-6ED464B0B0EB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240967-6820-A844-A0E3-2A8E3133E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8B18EB-326C-5347-871C-E139F5273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61961F-7BDD-CD4D-B355-0A01375182C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87" r:id="rId1"/>
    <p:sldLayoutId id="2147485388" r:id="rId2"/>
    <p:sldLayoutId id="2147485389" r:id="rId3"/>
    <p:sldLayoutId id="2147485390" r:id="rId4"/>
    <p:sldLayoutId id="2147485391" r:id="rId5"/>
    <p:sldLayoutId id="2147485392" r:id="rId6"/>
    <p:sldLayoutId id="2147485393" r:id="rId7"/>
    <p:sldLayoutId id="2147485394" r:id="rId8"/>
    <p:sldLayoutId id="2147485395" r:id="rId9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platzhalter 1">
            <a:extLst>
              <a:ext uri="{FF2B5EF4-FFF2-40B4-BE49-F238E27FC236}">
                <a16:creationId xmlns:a16="http://schemas.microsoft.com/office/drawing/2014/main" id="{8C5C7A3A-2693-334D-AC1D-9FC8BE4249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1267" name="Textplatzhalter 2">
            <a:extLst>
              <a:ext uri="{FF2B5EF4-FFF2-40B4-BE49-F238E27FC236}">
                <a16:creationId xmlns:a16="http://schemas.microsoft.com/office/drawing/2014/main" id="{4ABDC2B5-C653-F549-A5A0-ADAC1CDDA1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46F518-03CA-2A4C-8250-82D8A6BD3B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A31D15A-70FB-034E-B7FA-1ACF6DE69857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71F82D-7B6E-A14B-A5DF-C33B079AA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92CCC1-A57D-8B48-8861-0C4949A5E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F1D4D4-35C4-EB4E-8BA4-82BB34FF514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6" r:id="rId1"/>
    <p:sldLayoutId id="2147485397" r:id="rId2"/>
    <p:sldLayoutId id="2147485398" r:id="rId3"/>
    <p:sldLayoutId id="2147485399" r:id="rId4"/>
    <p:sldLayoutId id="2147485400" r:id="rId5"/>
    <p:sldLayoutId id="2147485401" r:id="rId6"/>
    <p:sldLayoutId id="2147485402" r:id="rId7"/>
    <p:sldLayoutId id="2147485403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platzhalter 1">
            <a:extLst>
              <a:ext uri="{FF2B5EF4-FFF2-40B4-BE49-F238E27FC236}">
                <a16:creationId xmlns:a16="http://schemas.microsoft.com/office/drawing/2014/main" id="{F37319BA-D482-BB44-834F-C5BFED4FBD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0483" name="Textplatzhalter 2">
            <a:extLst>
              <a:ext uri="{FF2B5EF4-FFF2-40B4-BE49-F238E27FC236}">
                <a16:creationId xmlns:a16="http://schemas.microsoft.com/office/drawing/2014/main" id="{EA93B184-C077-174B-8B36-36C1670D09B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A42ED8-62FC-CD48-8884-BCA0FAC0A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1BD0477-63BE-7747-AA67-9443FADC7F88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2B591F-3CE8-604D-BB22-98D7CF447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605AA8-5473-9949-A5FB-132174025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BB96D7-4EB4-D749-9E89-451D98940F0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platzhalter 1">
            <a:extLst>
              <a:ext uri="{FF2B5EF4-FFF2-40B4-BE49-F238E27FC236}">
                <a16:creationId xmlns:a16="http://schemas.microsoft.com/office/drawing/2014/main" id="{A5997B70-DC69-2D48-BE8B-E1C114FDFC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29699" name="Textplatzhalter 2">
            <a:extLst>
              <a:ext uri="{FF2B5EF4-FFF2-40B4-BE49-F238E27FC236}">
                <a16:creationId xmlns:a16="http://schemas.microsoft.com/office/drawing/2014/main" id="{79470E34-265C-724B-93B8-66D38DF2B3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9C24FD-3A7E-454C-86DE-CD8978E05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1729B5-E541-9E47-B6D3-562F232A5741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68D4A60-996A-9D42-BBE8-9C64430A1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A226FD-84D9-9540-892F-C67134CD9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099C774-4392-B143-A2D8-D5B59CE26DA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12" r:id="rId1"/>
    <p:sldLayoutId id="2147485413" r:id="rId2"/>
    <p:sldLayoutId id="2147485414" r:id="rId3"/>
    <p:sldLayoutId id="2147485415" r:id="rId4"/>
    <p:sldLayoutId id="2147485416" r:id="rId5"/>
    <p:sldLayoutId id="2147485417" r:id="rId6"/>
    <p:sldLayoutId id="2147485418" r:id="rId7"/>
    <p:sldLayoutId id="2147485419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platzhalter 1">
            <a:extLst>
              <a:ext uri="{FF2B5EF4-FFF2-40B4-BE49-F238E27FC236}">
                <a16:creationId xmlns:a16="http://schemas.microsoft.com/office/drawing/2014/main" id="{B60679CF-8A47-8749-9C96-68220170B56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38915" name="Textplatzhalter 2">
            <a:extLst>
              <a:ext uri="{FF2B5EF4-FFF2-40B4-BE49-F238E27FC236}">
                <a16:creationId xmlns:a16="http://schemas.microsoft.com/office/drawing/2014/main" id="{2D91D9CA-39BF-524B-B3D4-2F20FF033A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DF62ED-DB51-7749-87C8-E57CEFE21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E1B429-578E-9C41-B012-29539EF5AAD1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2F75E5-F203-9848-A5E5-E68EA26CE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3A6BAB-EDAB-BE43-B61A-7FD18B21F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6804587-8700-C64A-B89B-4CDBCFCB96F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  <p:sldLayoutId id="2147485423" r:id="rId4"/>
    <p:sldLayoutId id="2147485424" r:id="rId5"/>
    <p:sldLayoutId id="2147485425" r:id="rId6"/>
    <p:sldLayoutId id="2147485426" r:id="rId7"/>
    <p:sldLayoutId id="2147485427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platzhalter 1">
            <a:extLst>
              <a:ext uri="{FF2B5EF4-FFF2-40B4-BE49-F238E27FC236}">
                <a16:creationId xmlns:a16="http://schemas.microsoft.com/office/drawing/2014/main" id="{101EB283-BCA0-C143-9122-D6A0ED1895F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8131" name="Textplatzhalter 2">
            <a:extLst>
              <a:ext uri="{FF2B5EF4-FFF2-40B4-BE49-F238E27FC236}">
                <a16:creationId xmlns:a16="http://schemas.microsoft.com/office/drawing/2014/main" id="{C833E57A-0768-7248-A6E7-D87E01CC4D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EE88DD-50A2-5C4C-9E44-2D9FD7DFE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D75A97-9A9B-5E42-99BF-D44CE8C09E81}" type="datetime1">
              <a:rPr lang="de-DE" altLang="de-DE"/>
              <a:pPr>
                <a:defRPr/>
              </a:pPr>
              <a:t>19.10.23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7B9A98-D6EC-A34A-A4B2-563F8F2E0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Staatliche Schulberatungsstelle für Niederbayern - www.schulberatung.bayern.de - info@sbndb.de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E2AAE5-9739-C24F-91D1-7337F5A3E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Wingdings" pitchFamily="2" charset="2"/>
              <a:buChar char="Ø"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B2C0494-C936-7546-9FBF-18557540F8E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8" r:id="rId1"/>
    <p:sldLayoutId id="2147485429" r:id="rId2"/>
    <p:sldLayoutId id="2147485430" r:id="rId3"/>
    <p:sldLayoutId id="2147485431" r:id="rId4"/>
    <p:sldLayoutId id="2147485432" r:id="rId5"/>
    <p:sldLayoutId id="2147485433" r:id="rId6"/>
    <p:sldLayoutId id="2147485434" r:id="rId7"/>
    <p:sldLayoutId id="2147485435" r:id="rId8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>
            <a:extLst>
              <a:ext uri="{FF2B5EF4-FFF2-40B4-BE49-F238E27FC236}">
                <a16:creationId xmlns:a16="http://schemas.microsoft.com/office/drawing/2014/main" id="{076A5D12-4576-BF41-9DBB-51383480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1" y="4686608"/>
            <a:ext cx="68103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Herzlich Willkommen</a:t>
            </a:r>
          </a:p>
        </p:txBody>
      </p:sp>
      <p:sp>
        <p:nvSpPr>
          <p:cNvPr id="13315" name="Text Box 11">
            <a:extLst>
              <a:ext uri="{FF2B5EF4-FFF2-40B4-BE49-F238E27FC236}">
                <a16:creationId xmlns:a16="http://schemas.microsoft.com/office/drawing/2014/main" id="{34D1623B-2D05-C746-8DEC-2B5813756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904" y="2890342"/>
            <a:ext cx="3024188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de-DE" altLang="de-DE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Infoabend zur Schullaufbahn: </a:t>
            </a:r>
          </a:p>
          <a:p>
            <a:pPr algn="ctr" eaLnBrk="1" hangingPunct="1">
              <a:spcBef>
                <a:spcPct val="50000"/>
              </a:spcBef>
              <a:buNone/>
            </a:pPr>
            <a:r>
              <a:rPr lang="de-DE" altLang="de-DE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Die Übertrittsphase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DE" altLang="de-DE" sz="1600" b="1" dirty="0">
              <a:solidFill>
                <a:srgbClr val="0066FF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01C0161C-38AC-D1C3-DF19-52D6D195BD0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3999" cy="2274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altLang="de-DE" dirty="0">
                <a:solidFill>
                  <a:schemeClr val="bg1">
                    <a:lumMod val="95000"/>
                  </a:schemeClr>
                </a:solidFill>
              </a:rPr>
              <a:t>Übertrittsabend der </a:t>
            </a:r>
            <a:br>
              <a:rPr lang="de-DE" altLang="de-DE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altLang="de-DE" dirty="0">
                <a:solidFill>
                  <a:schemeClr val="bg1">
                    <a:lumMod val="95000"/>
                  </a:schemeClr>
                </a:solidFill>
              </a:rPr>
              <a:t>       </a:t>
            </a:r>
            <a:r>
              <a:rPr lang="de-DE" altLang="de-DE" b="1" dirty="0">
                <a:solidFill>
                  <a:schemeClr val="bg1">
                    <a:lumMod val="95000"/>
                  </a:schemeClr>
                </a:solidFill>
              </a:rPr>
              <a:t>Bischof-</a:t>
            </a:r>
            <a:r>
              <a:rPr lang="de-DE" altLang="de-DE" b="1" dirty="0" err="1">
                <a:solidFill>
                  <a:schemeClr val="bg1">
                    <a:lumMod val="95000"/>
                  </a:schemeClr>
                </a:solidFill>
              </a:rPr>
              <a:t>Riccabona</a:t>
            </a:r>
            <a:r>
              <a:rPr lang="de-DE" altLang="de-DE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altLang="de-DE" b="1" dirty="0">
                <a:solidFill>
                  <a:schemeClr val="bg1">
                    <a:lumMod val="95000"/>
                  </a:schemeClr>
                </a:solidFill>
              </a:rPr>
              <a:t>Grund- &amp; Mittelschule Wallersdorf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DCFBAF-1332-372A-7B7E-0FC52373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92" y="754063"/>
            <a:ext cx="10668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9B7BC92-21B1-5C46-892D-19E71392D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de-DE" sz="3200" b="1" i="1" dirty="0">
                <a:solidFill>
                  <a:schemeClr val="accent1">
                    <a:lumMod val="75000"/>
                  </a:schemeClr>
                </a:solidFill>
              </a:rPr>
              <a:t>Gelenkklasse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23D490-B136-3843-BF6C-704EE0588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Übertritt von der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Mittelschule</a:t>
            </a:r>
            <a:r>
              <a:rPr lang="de-DE" dirty="0"/>
              <a:t> an die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Realschule</a:t>
            </a:r>
            <a:r>
              <a:rPr lang="de-DE" dirty="0"/>
              <a:t>: </a:t>
            </a:r>
          </a:p>
          <a:p>
            <a:endParaRPr lang="de-DE" sz="1050" dirty="0"/>
          </a:p>
          <a:p>
            <a:pPr lvl="1"/>
            <a:r>
              <a:rPr lang="de-DE" dirty="0"/>
              <a:t>In die 5. Jahrgangsstufe mit 2,5 in D und M (Jahreszeugnis)</a:t>
            </a:r>
          </a:p>
          <a:p>
            <a:pPr lvl="1"/>
            <a:r>
              <a:rPr lang="de-DE" dirty="0"/>
              <a:t>In die 6. Jahrgangsstufe mit 2,0 in D, M und E (Jahreszeugnis)</a:t>
            </a:r>
          </a:p>
          <a:p>
            <a:pPr marL="457200" lvl="1" indent="0">
              <a:buNone/>
            </a:pP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Übertritt von der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Mittelschule</a:t>
            </a:r>
            <a:r>
              <a:rPr lang="de-DE" dirty="0"/>
              <a:t> ans 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</a:rPr>
              <a:t>Gymnasium</a:t>
            </a:r>
            <a:r>
              <a:rPr lang="de-DE" dirty="0"/>
              <a:t>: </a:t>
            </a:r>
          </a:p>
          <a:p>
            <a:endParaRPr lang="de-DE" sz="1050" dirty="0"/>
          </a:p>
          <a:p>
            <a:pPr lvl="1"/>
            <a:r>
              <a:rPr lang="de-DE" dirty="0"/>
              <a:t>In die 5. Jahrgangsstufe mit 2,0 in D und M (Jahreszeugnis)</a:t>
            </a:r>
          </a:p>
          <a:p>
            <a:pPr lvl="1"/>
            <a:r>
              <a:rPr lang="de-DE" dirty="0"/>
              <a:t>In die 6. Jahrgangsstufe mit einer Aufnahmeprüfung und Probezeit</a:t>
            </a:r>
          </a:p>
          <a:p>
            <a:pPr marL="3429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299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94E18ADD-BB8D-8F43-8459-F0F607C1168C}"/>
              </a:ext>
            </a:extLst>
          </p:cNvPr>
          <p:cNvCxnSpPr>
            <a:cxnSpLocks/>
          </p:cNvCxnSpPr>
          <p:nvPr/>
        </p:nvCxnSpPr>
        <p:spPr>
          <a:xfrm>
            <a:off x="502920" y="1201738"/>
            <a:ext cx="838549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9394" name="Titel 1">
            <a:extLst>
              <a:ext uri="{FF2B5EF4-FFF2-40B4-BE49-F238E27FC236}">
                <a16:creationId xmlns:a16="http://schemas.microsoft.com/office/drawing/2014/main" id="{CC4A26C2-C245-7047-9A8A-2BD47AF2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788" y="231775"/>
            <a:ext cx="6135687" cy="1096963"/>
          </a:xfrm>
        </p:spPr>
        <p:txBody>
          <a:bodyPr/>
          <a:lstStyle/>
          <a:p>
            <a:pPr algn="r" eaLnBrk="1" hangingPunct="1"/>
            <a:r>
              <a:rPr lang="de-DE" altLang="de-DE" sz="3200" b="1" i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MS Wallersdorf</a:t>
            </a:r>
          </a:p>
        </p:txBody>
      </p:sp>
      <p:pic>
        <p:nvPicPr>
          <p:cNvPr id="6" name="Picture 2" descr="http://www.lernsoftware.com/media/images/iq-kl4-wegweiser.jpg">
            <a:extLst>
              <a:ext uri="{FF2B5EF4-FFF2-40B4-BE49-F238E27FC236}">
                <a16:creationId xmlns:a16="http://schemas.microsoft.com/office/drawing/2014/main" id="{9CD0B818-05DC-D44B-A6EA-C63E98B7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042013"/>
            <a:ext cx="5086472" cy="295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feld 4">
            <a:extLst>
              <a:ext uri="{FF2B5EF4-FFF2-40B4-BE49-F238E27FC236}">
                <a16:creationId xmlns:a16="http://schemas.microsoft.com/office/drawing/2014/main" id="{B4AA4A2F-BE63-0242-968F-FD983FDE2B73}"/>
              </a:ext>
            </a:extLst>
          </p:cNvPr>
          <p:cNvSpPr txBox="1">
            <a:spLocks noChangeArrowheads="1"/>
          </p:cNvSpPr>
          <p:nvPr/>
        </p:nvSpPr>
        <p:spPr bwMode="auto">
          <a:xfrm rot="151713">
            <a:off x="3193667" y="2621592"/>
            <a:ext cx="4592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3600" dirty="0">
                <a:solidFill>
                  <a:srgbClr val="FFCC00"/>
                </a:solidFill>
                <a:latin typeface="Arial" panose="020B0604020202020204" pitchFamily="34" charset="0"/>
              </a:rPr>
              <a:t>Mittelschule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>
            <a:extLst>
              <a:ext uri="{FF2B5EF4-FFF2-40B4-BE49-F238E27FC236}">
                <a16:creationId xmlns:a16="http://schemas.microsoft.com/office/drawing/2014/main" id="{21F98DDC-30DD-30B8-B668-BA8DD03E3FFF}"/>
              </a:ext>
            </a:extLst>
          </p:cNvPr>
          <p:cNvCxnSpPr>
            <a:cxnSpLocks/>
          </p:cNvCxnSpPr>
          <p:nvPr/>
        </p:nvCxnSpPr>
        <p:spPr>
          <a:xfrm>
            <a:off x="502920" y="1201738"/>
            <a:ext cx="838549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363" name="Titel 1">
            <a:extLst>
              <a:ext uri="{FF2B5EF4-FFF2-40B4-BE49-F238E27FC236}">
                <a16:creationId xmlns:a16="http://schemas.microsoft.com/office/drawing/2014/main" id="{DB868303-5DBC-F94F-9D0C-C269451E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563" y="346075"/>
            <a:ext cx="6484937" cy="757511"/>
          </a:xfrm>
        </p:spPr>
        <p:txBody>
          <a:bodyPr/>
          <a:lstStyle/>
          <a:p>
            <a:pPr algn="r"/>
            <a:r>
              <a:rPr lang="de-DE" altLang="de-DE" sz="3200" b="1" i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Theorie und Praxis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7076B26-1503-6343-A046-D07425EDBCE7}"/>
              </a:ext>
            </a:extLst>
          </p:cNvPr>
          <p:cNvSpPr txBox="1"/>
          <p:nvPr/>
        </p:nvSpPr>
        <p:spPr>
          <a:xfrm>
            <a:off x="5505371" y="1299891"/>
            <a:ext cx="3221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ゴシック" panose="020B0600070205080204" pitchFamily="34" charset="-128"/>
              </a:rPr>
              <a:t>Mittelschule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hoher Praxisbezug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großer Übungsanteil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intensive Berufs-orientierung</a:t>
            </a:r>
            <a:endParaRPr lang="de-DE" i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E7D2CEB-54DD-CB49-8CEA-3B7BC0792DBD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459323" y="4382534"/>
            <a:ext cx="1797050" cy="179705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sp>
        <p:nvSpPr>
          <p:cNvPr id="15" name="Textfeld 22">
            <a:extLst>
              <a:ext uri="{FF2B5EF4-FFF2-40B4-BE49-F238E27FC236}">
                <a16:creationId xmlns:a16="http://schemas.microsoft.com/office/drawing/2014/main" id="{D698B709-B621-734C-B01D-7F5F5A396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627" y="4938671"/>
            <a:ext cx="1152682" cy="46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/>
              <a:t>Bewerbungs-training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8F6548A2-9CB3-4745-8B38-CDED8F9C8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680822" y="3133757"/>
            <a:ext cx="1797050" cy="1795463"/>
          </a:xfrm>
          <a:prstGeom prst="rect">
            <a:avLst/>
          </a:prstGeom>
          <a:effectLst>
            <a:glow rad="12700">
              <a:srgbClr val="EE0000"/>
            </a:glow>
          </a:effectLst>
        </p:spPr>
      </p:pic>
      <p:sp>
        <p:nvSpPr>
          <p:cNvPr id="18" name="Textfeld 24">
            <a:extLst>
              <a:ext uri="{FF2B5EF4-FFF2-40B4-BE49-F238E27FC236}">
                <a16:creationId xmlns:a16="http://schemas.microsoft.com/office/drawing/2014/main" id="{D154F119-9D14-8945-B4F8-3A17AFC37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679" y="3633803"/>
            <a:ext cx="1151664" cy="64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/>
              <a:t>Berufsein-stiegsbe-gleitung</a:t>
            </a:r>
            <a:endParaRPr lang="de-DE" altLang="de-DE" sz="1200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5E7FA88-0DB4-AB44-A164-84072E0729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5682262" y="4382533"/>
            <a:ext cx="1795463" cy="1795462"/>
          </a:xfrm>
          <a:prstGeom prst="rect">
            <a:avLst/>
          </a:prstGeom>
          <a:effectLst>
            <a:glow rad="12700">
              <a:schemeClr val="accent2"/>
            </a:glow>
          </a:effectLst>
        </p:spPr>
      </p:pic>
      <p:sp>
        <p:nvSpPr>
          <p:cNvPr id="21" name="Textfeld 31">
            <a:extLst>
              <a:ext uri="{FF2B5EF4-FFF2-40B4-BE49-F238E27FC236}">
                <a16:creationId xmlns:a16="http://schemas.microsoft.com/office/drawing/2014/main" id="{23A65B47-BEA1-5B46-8639-E083929E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679" y="4927676"/>
            <a:ext cx="1151664" cy="46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/>
              <a:t>Betriebs-praktika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589DB314-0257-CB48-8D96-27389F3CBD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443219" y="3144145"/>
            <a:ext cx="1795462" cy="1795462"/>
          </a:xfrm>
          <a:prstGeom prst="rect">
            <a:avLst/>
          </a:prstGeom>
          <a:effectLst>
            <a:glow rad="12700">
              <a:schemeClr val="accent2"/>
            </a:glow>
          </a:effectLst>
        </p:spPr>
      </p:pic>
      <p:sp>
        <p:nvSpPr>
          <p:cNvPr id="23" name="Textfeld 26">
            <a:extLst>
              <a:ext uri="{FF2B5EF4-FFF2-40B4-BE49-F238E27FC236}">
                <a16:creationId xmlns:a16="http://schemas.microsoft.com/office/drawing/2014/main" id="{B5298CFD-60C2-0A4D-9198-BAF313C916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645" y="3671285"/>
            <a:ext cx="1151664" cy="64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/>
              <a:t>Schüler-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/>
              <a:t>übungs-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/>
              <a:t>firmen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7F0EA99B-EEE1-734F-A014-58C7489355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6900084" y="3132965"/>
            <a:ext cx="1797050" cy="1797050"/>
          </a:xfrm>
          <a:prstGeom prst="rect">
            <a:avLst/>
          </a:prstGeom>
          <a:effectLst>
            <a:glow rad="12700">
              <a:srgbClr val="0070C0"/>
            </a:glow>
          </a:effectLst>
        </p:spPr>
      </p:pic>
      <p:sp>
        <p:nvSpPr>
          <p:cNvPr id="25" name="Textfeld 25">
            <a:extLst>
              <a:ext uri="{FF2B5EF4-FFF2-40B4-BE49-F238E27FC236}">
                <a16:creationId xmlns:a16="http://schemas.microsoft.com/office/drawing/2014/main" id="{9D176842-D7E7-AB41-AF23-2B4AD6788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115" y="3670790"/>
            <a:ext cx="1152682" cy="46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200" dirty="0" err="1"/>
              <a:t>Betriebser-kundungen</a:t>
            </a:r>
            <a:endParaRPr lang="de-DE" altLang="de-DE" sz="12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B07ECBF-0DCF-E546-BD60-7CC11E134D2D}"/>
              </a:ext>
            </a:extLst>
          </p:cNvPr>
          <p:cNvSpPr txBox="1"/>
          <p:nvPr/>
        </p:nvSpPr>
        <p:spPr>
          <a:xfrm>
            <a:off x="1316676" y="4569449"/>
            <a:ext cx="329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ＭＳ Ｐゴシック" panose="020B0600070205080204" pitchFamily="34" charset="-128"/>
              </a:rPr>
              <a:t>Realschule/Gymnasium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altLang="de-DE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höherer/hoher Theorieanteil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29B2017-85F7-D248-B7A9-0FA2EF36D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90428">
            <a:off x="693095" y="1168283"/>
            <a:ext cx="3848867" cy="25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5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1" grpId="0"/>
      <p:bldP spid="23" grpId="0"/>
      <p:bldP spid="25" grpId="0"/>
      <p:bldP spid="25" grpId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el 1">
            <a:extLst>
              <a:ext uri="{FF2B5EF4-FFF2-40B4-BE49-F238E27FC236}">
                <a16:creationId xmlns:a16="http://schemas.microsoft.com/office/drawing/2014/main" id="{B53F5202-4657-B148-A74C-DA9C10878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963" y="0"/>
            <a:ext cx="7151687" cy="1278099"/>
          </a:xfrm>
        </p:spPr>
        <p:txBody>
          <a:bodyPr/>
          <a:lstStyle/>
          <a:p>
            <a:pPr algn="r"/>
            <a:r>
              <a:rPr lang="de-DE" altLang="de-DE" sz="3200" b="1" i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„Stark für den Beruf“ – Lernfeld </a:t>
            </a:r>
            <a:br>
              <a:rPr lang="de-DE" altLang="de-DE" sz="3200" b="1" i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</a:br>
            <a:r>
              <a:rPr lang="de-DE" altLang="de-DE" sz="3200" b="1" i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„Wirtschaft und Beruf“ (</a:t>
            </a:r>
            <a:r>
              <a:rPr lang="de-DE" altLang="de-DE" sz="3200" b="1" i="1" dirty="0" err="1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WiB</a:t>
            </a:r>
            <a:r>
              <a:rPr lang="de-DE" altLang="de-DE" sz="3200" b="1" i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)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847F2151-1DF2-814B-9E9C-12BD6CF39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038" y="1589550"/>
            <a:ext cx="7772400" cy="4621589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de-DE" altLang="de-DE" sz="24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Fach „</a:t>
            </a:r>
            <a:r>
              <a:rPr lang="de-DE" altLang="de-DE" sz="2400" b="1" dirty="0" err="1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WiB</a:t>
            </a:r>
            <a:r>
              <a:rPr lang="de-DE" altLang="de-DE" sz="24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“: ab 5. Jahrgangsstufe</a:t>
            </a:r>
          </a:p>
          <a:p>
            <a:pPr algn="ctr">
              <a:buFont typeface="Arial" panose="020B0604020202020204" pitchFamily="34" charset="0"/>
              <a:buNone/>
            </a:pPr>
            <a:endParaRPr lang="de-DE" altLang="de-DE" sz="2000" b="1" dirty="0">
              <a:ea typeface="ＭＳ Ｐゴシック" panose="020B0600070205080204" pitchFamily="34" charset="-128"/>
            </a:endParaRPr>
          </a:p>
          <a:p>
            <a:pPr>
              <a:buFontTx/>
              <a:buChar char="•"/>
            </a:pPr>
            <a:r>
              <a:rPr lang="de-DE" altLang="de-DE" sz="2000" dirty="0">
                <a:ea typeface="ＭＳ Ｐゴシック" panose="020B0600070205080204" pitchFamily="34" charset="-128"/>
              </a:rPr>
              <a:t>damit verbunden: 5./6. Jahrgangsstufe: WG, Informatik</a:t>
            </a:r>
          </a:p>
          <a:p>
            <a:pPr marL="0" indent="0">
              <a:buNone/>
            </a:pPr>
            <a:endParaRPr lang="de-DE" altLang="de-DE" sz="2000" dirty="0">
              <a:ea typeface="ＭＳ Ｐゴシック" panose="020B0600070205080204" pitchFamily="34" charset="-128"/>
            </a:endParaRPr>
          </a:p>
          <a:p>
            <a:pPr>
              <a:buFontTx/>
              <a:buChar char="•"/>
            </a:pPr>
            <a:r>
              <a:rPr lang="de-DE" altLang="de-DE" sz="2000" dirty="0">
                <a:ea typeface="ＭＳ Ｐゴシック" panose="020B0600070205080204" pitchFamily="34" charset="-128"/>
              </a:rPr>
              <a:t>ab 7. Jahrgangsstufe praktische Fächer:</a:t>
            </a:r>
          </a:p>
          <a:p>
            <a:pPr marL="0" indent="0">
              <a:buNone/>
            </a:pPr>
            <a:endParaRPr lang="de-DE" altLang="de-DE" sz="2000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de-DE" altLang="de-DE" sz="2000" i="1" dirty="0">
                <a:ea typeface="ＭＳ Ｐゴシック" panose="020B0600070205080204" pitchFamily="34" charset="-128"/>
              </a:rPr>
              <a:t>	=&gt; Berufsorientierender Zweig </a:t>
            </a:r>
            <a:r>
              <a:rPr lang="de-DE" altLang="de-DE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Technik</a:t>
            </a:r>
            <a:r>
              <a:rPr lang="de-DE" altLang="de-DE" sz="2000" i="1" dirty="0">
                <a:ea typeface="ＭＳ Ｐゴシック" panose="020B0600070205080204" pitchFamily="34" charset="-128"/>
              </a:rPr>
              <a:t> </a:t>
            </a:r>
          </a:p>
          <a:p>
            <a:pPr>
              <a:buFont typeface="Arial" panose="020B0604020202020204" pitchFamily="34" charset="0"/>
              <a:buNone/>
            </a:pPr>
            <a:endParaRPr lang="de-DE" altLang="de-DE" sz="2000" i="1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de-DE" altLang="de-DE" sz="2000" i="1" dirty="0">
                <a:ea typeface="ＭＳ Ｐゴシック" panose="020B0600070205080204" pitchFamily="34" charset="-128"/>
              </a:rPr>
              <a:t>	=&gt; Berufsorientierender Zweig </a:t>
            </a:r>
            <a:r>
              <a:rPr lang="de-DE" altLang="de-DE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Wirtschaft</a:t>
            </a:r>
          </a:p>
          <a:p>
            <a:pPr>
              <a:buFont typeface="Arial" panose="020B0604020202020204" pitchFamily="34" charset="0"/>
              <a:buNone/>
            </a:pPr>
            <a:endParaRPr lang="de-DE" altLang="de-DE" sz="2000" b="1" i="1" dirty="0">
              <a:ea typeface="ＭＳ Ｐゴシック" panose="020B0600070205080204" pitchFamily="34" charset="-128"/>
            </a:endParaRPr>
          </a:p>
          <a:p>
            <a:pPr>
              <a:buFont typeface="Arial" panose="020B0604020202020204" pitchFamily="34" charset="0"/>
              <a:buNone/>
            </a:pPr>
            <a:r>
              <a:rPr lang="de-DE" altLang="de-DE" sz="2000" i="1" dirty="0">
                <a:ea typeface="ＭＳ Ｐゴシック" panose="020B0600070205080204" pitchFamily="34" charset="-128"/>
              </a:rPr>
              <a:t>	=&gt; Berufsorientierender Zweig </a:t>
            </a:r>
            <a:r>
              <a:rPr lang="de-DE" altLang="de-DE" sz="2000" b="1" i="1" dirty="0">
                <a:solidFill>
                  <a:schemeClr val="accent2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</a:rPr>
              <a:t>Soziales</a:t>
            </a:r>
          </a:p>
          <a:p>
            <a:pPr marL="0" indent="0">
              <a:buNone/>
            </a:pPr>
            <a:endParaRPr lang="de-DE" altLang="de-DE" sz="2000" dirty="0">
              <a:ea typeface="ＭＳ Ｐゴシック" panose="020B0600070205080204" pitchFamily="34" charset="-128"/>
            </a:endParaRPr>
          </a:p>
        </p:txBody>
      </p:sp>
      <p:pic>
        <p:nvPicPr>
          <p:cNvPr id="1026" name="Picture 2" descr="Holzbearbeitung Grundkurs | Holzbearbeitung | Dictum">
            <a:extLst>
              <a:ext uri="{FF2B5EF4-FFF2-40B4-BE49-F238E27FC236}">
                <a16:creationId xmlns:a16="http://schemas.microsoft.com/office/drawing/2014/main" id="{C82523B8-3400-B04E-B800-364B7E8C5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8"/>
          <a:stretch/>
        </p:blipFill>
        <p:spPr bwMode="auto">
          <a:xfrm>
            <a:off x="6610454" y="2357847"/>
            <a:ext cx="2281989" cy="214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ompletter PC Arbeitsplatz Fujitsu P710 Core i5 3470 3,2GHz + 2x 24&quot; TFT  FullHD + Win 10 Pro-Komplettsysteme-10044296">
            <a:extLst>
              <a:ext uri="{FF2B5EF4-FFF2-40B4-BE49-F238E27FC236}">
                <a16:creationId xmlns:a16="http://schemas.microsoft.com/office/drawing/2014/main" id="{9AF1AA47-2571-E54F-ADE1-2C1A8A1C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452">
            <a:off x="5469460" y="3882766"/>
            <a:ext cx="2281989" cy="140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chen für Anfänger: Das sind wichtige Utensilien für die Küche">
            <a:extLst>
              <a:ext uri="{FF2B5EF4-FFF2-40B4-BE49-F238E27FC236}">
                <a16:creationId xmlns:a16="http://schemas.microsoft.com/office/drawing/2014/main" id="{1B968245-BE13-AC49-B279-F321DC44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91" y="5303184"/>
            <a:ext cx="2563809" cy="143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4E76EDD1-56FE-AB34-1F27-1CBD872534B4}"/>
              </a:ext>
            </a:extLst>
          </p:cNvPr>
          <p:cNvCxnSpPr/>
          <p:nvPr/>
        </p:nvCxnSpPr>
        <p:spPr>
          <a:xfrm flipV="1">
            <a:off x="531813" y="1201738"/>
            <a:ext cx="8356600" cy="1111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9551CCB3-EA99-6669-A075-1E38ACF55C9C}"/>
              </a:ext>
            </a:extLst>
          </p:cNvPr>
          <p:cNvCxnSpPr>
            <a:cxnSpLocks/>
          </p:cNvCxnSpPr>
          <p:nvPr/>
        </p:nvCxnSpPr>
        <p:spPr>
          <a:xfrm>
            <a:off x="502920" y="1201738"/>
            <a:ext cx="838549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E80C11C5-790E-BEB1-8DFC-AA75FE0D1002}"/>
              </a:ext>
            </a:extLst>
          </p:cNvPr>
          <p:cNvSpPr txBox="1"/>
          <p:nvPr/>
        </p:nvSpPr>
        <p:spPr>
          <a:xfrm>
            <a:off x="416038" y="6006766"/>
            <a:ext cx="61112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de-DE" altLang="de-DE" sz="2000" dirty="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rPr>
              <a:t>   mehrwöchige Praktika in  8. Jahrgangsstufe</a:t>
            </a:r>
          </a:p>
          <a:p>
            <a:endParaRPr lang="de-DE" altLang="de-DE" sz="2000" dirty="0">
              <a:solidFill>
                <a:schemeClr val="tx1"/>
              </a:solidFill>
              <a:latin typeface="+mn-lt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el 1">
            <a:extLst>
              <a:ext uri="{FF2B5EF4-FFF2-40B4-BE49-F238E27FC236}">
                <a16:creationId xmlns:a16="http://schemas.microsoft.com/office/drawing/2014/main" id="{CC4A26C2-C245-7047-9A8A-2BD47AF2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788" y="231775"/>
            <a:ext cx="6135687" cy="1096963"/>
          </a:xfrm>
        </p:spPr>
        <p:txBody>
          <a:bodyPr/>
          <a:lstStyle/>
          <a:p>
            <a:pPr algn="r" eaLnBrk="1" hangingPunct="1"/>
            <a:r>
              <a:rPr lang="de-DE" altLang="de-DE" sz="3200" b="1" i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Einzigartig...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1C17895-0366-2044-95BB-041412235115}"/>
              </a:ext>
            </a:extLst>
          </p:cNvPr>
          <p:cNvSpPr txBox="1"/>
          <p:nvPr/>
        </p:nvSpPr>
        <p:spPr>
          <a:xfrm>
            <a:off x="531813" y="1437889"/>
            <a:ext cx="834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sz="4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ＭＳ Ｐゴシック" panose="020B0600070205080204" pitchFamily="34" charset="-128"/>
              </a:rPr>
              <a:t>Klassleiter</a:t>
            </a:r>
            <a:r>
              <a:rPr lang="de-DE" altLang="de-DE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ＭＳ Ｐゴシック" panose="020B0600070205080204" pitchFamily="34" charset="-128"/>
              </a:rPr>
              <a:t>-Prinzip</a:t>
            </a:r>
          </a:p>
        </p:txBody>
      </p:sp>
      <p:graphicFrame>
        <p:nvGraphicFramePr>
          <p:cNvPr id="5" name="Tabelle 7">
            <a:extLst>
              <a:ext uri="{FF2B5EF4-FFF2-40B4-BE49-F238E27FC236}">
                <a16:creationId xmlns:a16="http://schemas.microsoft.com/office/drawing/2014/main" id="{D410E27A-2E0D-3040-9646-F79FB38EA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758551"/>
              </p:ext>
            </p:extLst>
          </p:nvPr>
        </p:nvGraphicFramePr>
        <p:xfrm>
          <a:off x="734400" y="2593213"/>
          <a:ext cx="2400795" cy="3237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795">
                  <a:extLst>
                    <a:ext uri="{9D8B030D-6E8A-4147-A177-3AD203B41FA5}">
                      <a16:colId xmlns:a16="http://schemas.microsoft.com/office/drawing/2014/main" val="2273120703"/>
                    </a:ext>
                  </a:extLst>
                </a:gridCol>
              </a:tblGrid>
              <a:tr h="46247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6b - Dienstag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790320"/>
                  </a:ext>
                </a:extLst>
              </a:tr>
              <a:tr h="46247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132934"/>
                  </a:ext>
                </a:extLst>
              </a:tr>
              <a:tr h="462471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Gtk</a:t>
                      </a:r>
                      <a:r>
                        <a:rPr lang="de-DE" dirty="0"/>
                        <a:t>/Übungsstunde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122315"/>
                  </a:ext>
                </a:extLst>
              </a:tr>
              <a:tr h="46247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Mathe </a:t>
                      </a:r>
                      <a:r>
                        <a:rPr lang="de-DE" i="1" dirty="0"/>
                        <a:t>(+ Tandem)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350417"/>
                  </a:ext>
                </a:extLst>
              </a:tr>
              <a:tr h="46247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Mathe </a:t>
                      </a:r>
                      <a:r>
                        <a:rPr lang="de-DE" i="1" dirty="0"/>
                        <a:t>(+ Tandem)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934736"/>
                  </a:ext>
                </a:extLst>
              </a:tr>
              <a:tr h="46247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701415"/>
                  </a:ext>
                </a:extLst>
              </a:tr>
              <a:tr h="462471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Gtk</a:t>
                      </a:r>
                      <a:r>
                        <a:rPr lang="de-DE" dirty="0"/>
                        <a:t>/Übungsstunde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9410519"/>
                  </a:ext>
                </a:extLst>
              </a:tr>
            </a:tbl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813310D6-BBD3-404A-BF4E-22969238D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2" t="26203" r="17898" b="21770"/>
          <a:stretch/>
        </p:blipFill>
        <p:spPr bwMode="auto">
          <a:xfrm rot="426895">
            <a:off x="3611207" y="2976973"/>
            <a:ext cx="4795200" cy="25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2CEDC02-8C53-3942-AF0E-FD81527F7E70}"/>
              </a:ext>
            </a:extLst>
          </p:cNvPr>
          <p:cNvSpPr txBox="1"/>
          <p:nvPr/>
        </p:nvSpPr>
        <p:spPr>
          <a:xfrm rot="440345">
            <a:off x="3198203" y="5568899"/>
            <a:ext cx="519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sz="2800" b="1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ＭＳ Ｐゴシック" panose="020B0600070205080204" pitchFamily="34" charset="-128"/>
              </a:rPr>
              <a:t>und immer nur der hier...</a:t>
            </a:r>
          </a:p>
        </p:txBody>
      </p:sp>
      <p:sp>
        <p:nvSpPr>
          <p:cNvPr id="9" name="Pfeil nach unten 8">
            <a:extLst>
              <a:ext uri="{FF2B5EF4-FFF2-40B4-BE49-F238E27FC236}">
                <a16:creationId xmlns:a16="http://schemas.microsoft.com/office/drawing/2014/main" id="{A83164B3-7723-374E-BDD6-874E73F7BFB2}"/>
              </a:ext>
            </a:extLst>
          </p:cNvPr>
          <p:cNvSpPr/>
          <p:nvPr/>
        </p:nvSpPr>
        <p:spPr>
          <a:xfrm rot="590014">
            <a:off x="5680800" y="2503409"/>
            <a:ext cx="460800" cy="8928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" name="Gerade Verbindung 1">
            <a:extLst>
              <a:ext uri="{FF2B5EF4-FFF2-40B4-BE49-F238E27FC236}">
                <a16:creationId xmlns:a16="http://schemas.microsoft.com/office/drawing/2014/main" id="{761A4CA6-5917-3167-FCA0-DEF2A34BFAD1}"/>
              </a:ext>
            </a:extLst>
          </p:cNvPr>
          <p:cNvCxnSpPr/>
          <p:nvPr/>
        </p:nvCxnSpPr>
        <p:spPr>
          <a:xfrm flipV="1">
            <a:off x="531813" y="1201738"/>
            <a:ext cx="8356600" cy="1111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B837263-9F2B-8241-7B56-1815BBBE0174}"/>
              </a:ext>
            </a:extLst>
          </p:cNvPr>
          <p:cNvCxnSpPr>
            <a:cxnSpLocks/>
          </p:cNvCxnSpPr>
          <p:nvPr/>
        </p:nvCxnSpPr>
        <p:spPr>
          <a:xfrm>
            <a:off x="502920" y="1201738"/>
            <a:ext cx="838549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67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>
            <a:extLst>
              <a:ext uri="{FF2B5EF4-FFF2-40B4-BE49-F238E27FC236}">
                <a16:creationId xmlns:a16="http://schemas.microsoft.com/office/drawing/2014/main" id="{CD90A13B-7041-3645-AB32-DDB1F6C087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7400" y="382588"/>
            <a:ext cx="6773863" cy="609600"/>
          </a:xfrm>
        </p:spPr>
        <p:txBody>
          <a:bodyPr/>
          <a:lstStyle/>
          <a:p>
            <a:pPr algn="r" eaLnBrk="1" hangingPunct="1"/>
            <a:r>
              <a:rPr lang="de-DE" altLang="de-DE" sz="3200" b="1" i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Abschlüsse an der Mittelschule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8468A2-9A71-44E8-B974-8DD6A9407396}"/>
              </a:ext>
            </a:extLst>
          </p:cNvPr>
          <p:cNvSpPr/>
          <p:nvPr/>
        </p:nvSpPr>
        <p:spPr>
          <a:xfrm>
            <a:off x="622300" y="1314450"/>
            <a:ext cx="8247063" cy="895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  <a:latin typeface="Calibri" pitchFamily="-104" charset="0"/>
              </a:rPr>
              <a:t>1. Erfolgreicher Mittelschulabschluss: am Ende der 9. Jahrgangs-stufe (Regelklasse) mindestens 4,00 in allen Vorrückungsfächern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4D2C50E-993D-40AD-8209-2654B2A7D473}"/>
              </a:ext>
            </a:extLst>
          </p:cNvPr>
          <p:cNvSpPr/>
          <p:nvPr/>
        </p:nvSpPr>
        <p:spPr>
          <a:xfrm>
            <a:off x="636588" y="2327275"/>
            <a:ext cx="8218487" cy="911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  <a:ea typeface="Arial" pitchFamily="-105" charset="0"/>
                <a:cs typeface="Calibri" panose="020F0502020204030204" pitchFamily="34" charset="0"/>
              </a:rPr>
              <a:t>2. Qualifizierender Mittelschulabschluss: am Ende der 9. Jahrgangsstufe (Regelklasse) besondere Leistungsfeststellung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28FA47E-3DB9-4978-A7EB-BE74196367FD}"/>
              </a:ext>
            </a:extLst>
          </p:cNvPr>
          <p:cNvSpPr/>
          <p:nvPr/>
        </p:nvSpPr>
        <p:spPr>
          <a:xfrm>
            <a:off x="623888" y="3348038"/>
            <a:ext cx="8245475" cy="9477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dirty="0">
                <a:solidFill>
                  <a:srgbClr val="000000"/>
                </a:solidFill>
                <a:latin typeface="Calibri" pitchFamily="-104" charset="0"/>
              </a:rPr>
              <a:t>3. Mittlerer Schulabschluss:  M10 + Abschlussprüfung </a:t>
            </a:r>
            <a:endParaRPr lang="de-DE" altLang="de-DE" dirty="0">
              <a:solidFill>
                <a:schemeClr val="tx1"/>
              </a:solidFill>
              <a:latin typeface="Calibri" pitchFamily="-1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5E071BC4-E79A-3D46-B438-16C623759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1352550"/>
            <a:ext cx="822960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de-DE" altLang="de-D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CCCD238-A6A9-6F49-997F-EF769EE917F9}"/>
              </a:ext>
            </a:extLst>
          </p:cNvPr>
          <p:cNvSpPr/>
          <p:nvPr/>
        </p:nvSpPr>
        <p:spPr>
          <a:xfrm>
            <a:off x="471488" y="4752975"/>
            <a:ext cx="2225675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Regelklasse 6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24B161F-EABC-2E43-A186-7BD2091F4B4D}"/>
              </a:ext>
            </a:extLst>
          </p:cNvPr>
          <p:cNvSpPr/>
          <p:nvPr/>
        </p:nvSpPr>
        <p:spPr>
          <a:xfrm>
            <a:off x="471488" y="3857625"/>
            <a:ext cx="2225675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Regelklasse 7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09F58E0-6579-6345-A698-2E850606B435}"/>
              </a:ext>
            </a:extLst>
          </p:cNvPr>
          <p:cNvSpPr/>
          <p:nvPr/>
        </p:nvSpPr>
        <p:spPr>
          <a:xfrm>
            <a:off x="500063" y="2968625"/>
            <a:ext cx="2225675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Regelklasse 8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F693415-98A7-114A-84A1-8125B9F816A0}"/>
              </a:ext>
            </a:extLst>
          </p:cNvPr>
          <p:cNvSpPr/>
          <p:nvPr/>
        </p:nvSpPr>
        <p:spPr>
          <a:xfrm>
            <a:off x="515938" y="2098675"/>
            <a:ext cx="2225675" cy="7207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Regelklasse 9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43DD89C-583D-674D-B65E-D71D2480211D}"/>
              </a:ext>
            </a:extLst>
          </p:cNvPr>
          <p:cNvSpPr/>
          <p:nvPr/>
        </p:nvSpPr>
        <p:spPr>
          <a:xfrm>
            <a:off x="4699000" y="4117975"/>
            <a:ext cx="4205288" cy="720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M7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: 2,66 in D, E, M im Zwischenzeugnis </a:t>
            </a: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oder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im Jahreszeugnis </a:t>
            </a: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</a:rPr>
              <a:t>oder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 Aufnahmeprüfung nach Jahreszeugnis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3EB3C3C-5663-9C4C-8EA4-67B6C1918DFD}"/>
              </a:ext>
            </a:extLst>
          </p:cNvPr>
          <p:cNvSpPr/>
          <p:nvPr/>
        </p:nvSpPr>
        <p:spPr>
          <a:xfrm>
            <a:off x="4699000" y="3241675"/>
            <a:ext cx="4233863" cy="720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M8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: 2,33 in D, E, M im Zwischenzeugnis </a:t>
            </a: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oder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 im Jahreszeugnis </a:t>
            </a: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oder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 Aufnahmeprüfung nach 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Jahreszeugnis</a:t>
            </a:r>
            <a:endParaRPr lang="de-DE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EDC6F2B-9DB9-1D42-AF6D-7BB737EAF2CA}"/>
              </a:ext>
            </a:extLst>
          </p:cNvPr>
          <p:cNvSpPr/>
          <p:nvPr/>
        </p:nvSpPr>
        <p:spPr>
          <a:xfrm>
            <a:off x="4699000" y="2343150"/>
            <a:ext cx="4205288" cy="720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M9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: 2,33 in D, E, M im Zwischenzeugnis </a:t>
            </a: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oder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 im Jahreszeugnis </a:t>
            </a: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oder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 Aufnahmeprüfung nach 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</a:rPr>
              <a:t>Jahreszeugnis</a:t>
            </a:r>
            <a:endParaRPr lang="de-DE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FC588DE-5478-3C45-A445-0416992374A1}"/>
              </a:ext>
            </a:extLst>
          </p:cNvPr>
          <p:cNvSpPr/>
          <p:nvPr/>
        </p:nvSpPr>
        <p:spPr>
          <a:xfrm>
            <a:off x="4699000" y="1412875"/>
            <a:ext cx="4176713" cy="7207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M10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: bestandener „</a:t>
            </a:r>
            <a:r>
              <a:rPr lang="de-DE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Quali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“ + 2,33 in D, E, M </a:t>
            </a:r>
            <a:r>
              <a:rPr lang="de-DE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oder</a:t>
            </a:r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</a:rPr>
              <a:t> Aufnahmeprüfung</a:t>
            </a:r>
          </a:p>
        </p:txBody>
      </p:sp>
      <p:sp>
        <p:nvSpPr>
          <p:cNvPr id="20492" name="Text Box 49">
            <a:extLst>
              <a:ext uri="{FF2B5EF4-FFF2-40B4-BE49-F238E27FC236}">
                <a16:creationId xmlns:a16="http://schemas.microsoft.com/office/drawing/2014/main" id="{09F53BAE-1630-0943-8BB3-F02B368D2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5570538"/>
            <a:ext cx="8513763" cy="10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sz="2000" dirty="0">
                <a:solidFill>
                  <a:schemeClr val="tx1"/>
                </a:solidFill>
                <a:latin typeface="+mn-lt"/>
              </a:rPr>
              <a:t>„</a:t>
            </a:r>
            <a:r>
              <a:rPr lang="de-DE" altLang="de-DE" sz="2000" i="1" dirty="0">
                <a:solidFill>
                  <a:schemeClr val="tx1"/>
                </a:solidFill>
                <a:latin typeface="+mn-lt"/>
              </a:rPr>
              <a:t>Der mittlere Schulabschluss an der Mittelschule weist einen höheren Praxis- und Berufsbezug aus, während an der Realschule ein breiterer theoretischer Anteil vermittelt wird...“</a:t>
            </a:r>
            <a:r>
              <a:rPr lang="de-DE" altLang="de-DE" sz="2000" dirty="0">
                <a:solidFill>
                  <a:schemeClr val="tx1"/>
                </a:solidFill>
                <a:latin typeface="+mn-lt"/>
              </a:rPr>
              <a:t>  - </a:t>
            </a:r>
            <a:r>
              <a:rPr lang="de-DE" altLang="de-DE" sz="2000" b="1" dirty="0">
                <a:solidFill>
                  <a:schemeClr val="tx1"/>
                </a:solidFill>
                <a:latin typeface="+mn-lt"/>
              </a:rPr>
              <a:t>gleichwertig</a:t>
            </a:r>
            <a:r>
              <a:rPr lang="de-DE" altLang="de-DE" sz="2000" dirty="0">
                <a:solidFill>
                  <a:schemeClr val="tx1"/>
                </a:solidFill>
                <a:latin typeface="+mn-lt"/>
              </a:rPr>
              <a:t>, aber nicht gleichartig!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5B5E1078-91D0-F745-98B3-35D7BB0F86E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60688" y="4502150"/>
            <a:ext cx="1585912" cy="6254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01A5CD6-6527-FA49-A3E6-C6B3AC866FD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974975" y="3665538"/>
            <a:ext cx="1571625" cy="5984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A9C5031F-DD5F-7A42-8B8E-D99AD5C2E36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32125" y="2784475"/>
            <a:ext cx="1484313" cy="5905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50EA974-4D63-C142-98BA-4B8600A7394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046413" y="1919288"/>
            <a:ext cx="1455737" cy="584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97" name="Titel 1">
            <a:extLst>
              <a:ext uri="{FF2B5EF4-FFF2-40B4-BE49-F238E27FC236}">
                <a16:creationId xmlns:a16="http://schemas.microsoft.com/office/drawing/2014/main" id="{E5F6A8ED-1B36-9142-B016-E3042C5BA36F}"/>
              </a:ext>
            </a:extLst>
          </p:cNvPr>
          <p:cNvSpPr txBox="1">
            <a:spLocks/>
          </p:cNvSpPr>
          <p:nvPr/>
        </p:nvSpPr>
        <p:spPr bwMode="auto">
          <a:xfrm>
            <a:off x="1731963" y="271462"/>
            <a:ext cx="7151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de-DE" altLang="de-DE" sz="3200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Von der Regelklasse in den M-Zug</a:t>
            </a:r>
          </a:p>
        </p:txBody>
      </p:sp>
    </p:spTree>
    <p:extLst>
      <p:ext uri="{BB962C8B-B14F-4D97-AF65-F5344CB8AC3E}">
        <p14:creationId xmlns:p14="http://schemas.microsoft.com/office/powerpoint/2010/main" val="185296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>
            <a:extLst>
              <a:ext uri="{FF2B5EF4-FFF2-40B4-BE49-F238E27FC236}">
                <a16:creationId xmlns:a16="http://schemas.microsoft.com/office/drawing/2014/main" id="{E2E30B2E-DA56-E744-AB11-5E70FDA31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7" y="176213"/>
            <a:ext cx="6905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DE" altLang="de-DE" b="1" i="1" dirty="0">
                <a:solidFill>
                  <a:schemeClr val="accent2">
                    <a:lumMod val="75000"/>
                  </a:schemeClr>
                </a:solidFill>
              </a:rPr>
              <a:t>Erhöhtes Anforderungsniveau </a:t>
            </a:r>
          </a:p>
          <a:p>
            <a:pPr algn="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DE" altLang="de-DE" b="1" i="1" dirty="0">
                <a:solidFill>
                  <a:schemeClr val="accent2">
                    <a:lumMod val="75000"/>
                  </a:schemeClr>
                </a:solidFill>
              </a:rPr>
              <a:t>in den M-Klassen</a:t>
            </a: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345A32C2-617D-9B4F-BBD6-7E0454EA6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1373188"/>
            <a:ext cx="70310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„</a:t>
            </a:r>
            <a:r>
              <a:rPr lang="de-DE" altLang="de-DE" sz="1800" b="1" i="1" dirty="0"/>
              <a:t>Das Anforderungsniveau orientiert sich am mittleren Schulabschluss </a:t>
            </a: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b="1" i="1" dirty="0"/>
              <a:t>und ist deutlich höher als in den Regelklassen.“</a:t>
            </a:r>
            <a:endParaRPr lang="de-DE" altLang="de-DE" sz="1800" b="1" dirty="0"/>
          </a:p>
        </p:txBody>
      </p:sp>
      <p:sp>
        <p:nvSpPr>
          <p:cNvPr id="65540" name="Oval 4">
            <a:extLst>
              <a:ext uri="{FF2B5EF4-FFF2-40B4-BE49-F238E27FC236}">
                <a16:creationId xmlns:a16="http://schemas.microsoft.com/office/drawing/2014/main" id="{E49AAE06-F973-3F40-B641-0FA263C20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3522663"/>
            <a:ext cx="3109913" cy="18827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2000" b="1"/>
              <a:t>Erhöhtes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2000" b="1"/>
              <a:t>Anforderungsniveau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2000" b="1"/>
              <a:t>in den M-Klassen</a:t>
            </a:r>
          </a:p>
        </p:txBody>
      </p:sp>
      <p:sp>
        <p:nvSpPr>
          <p:cNvPr id="65541" name="AutoShape 5">
            <a:extLst>
              <a:ext uri="{FF2B5EF4-FFF2-40B4-BE49-F238E27FC236}">
                <a16:creationId xmlns:a16="http://schemas.microsoft.com/office/drawing/2014/main" id="{9AAA0D6F-3E7E-CC45-AD37-44E9BCC34581}"/>
              </a:ext>
            </a:extLst>
          </p:cNvPr>
          <p:cNvSpPr>
            <a:spLocks/>
          </p:cNvSpPr>
          <p:nvPr/>
        </p:nvSpPr>
        <p:spPr bwMode="auto">
          <a:xfrm>
            <a:off x="6629400" y="3522663"/>
            <a:ext cx="1624013" cy="609600"/>
          </a:xfrm>
          <a:prstGeom prst="borderCallout2">
            <a:avLst>
              <a:gd name="adj1" fmla="val 18750"/>
              <a:gd name="adj2" fmla="val -4690"/>
              <a:gd name="adj3" fmla="val 18750"/>
              <a:gd name="adj4" fmla="val -37440"/>
              <a:gd name="adj5" fmla="val 27852"/>
              <a:gd name="adj6" fmla="val -42750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de-DE" altLang="de-DE" sz="24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65542" name="Text Box 6">
            <a:extLst>
              <a:ext uri="{FF2B5EF4-FFF2-40B4-BE49-F238E27FC236}">
                <a16:creationId xmlns:a16="http://schemas.microsoft.com/office/drawing/2014/main" id="{7788A7D8-CD7E-5444-A07B-6B77E33A4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486150"/>
            <a:ext cx="2343150" cy="6461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b="1" dirty="0"/>
              <a:t>Höheres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800" b="1" dirty="0"/>
              <a:t>Arbeitstempo</a:t>
            </a:r>
          </a:p>
        </p:txBody>
      </p:sp>
      <p:sp>
        <p:nvSpPr>
          <p:cNvPr id="65543" name="AutoShape 7">
            <a:extLst>
              <a:ext uri="{FF2B5EF4-FFF2-40B4-BE49-F238E27FC236}">
                <a16:creationId xmlns:a16="http://schemas.microsoft.com/office/drawing/2014/main" id="{17F5D469-DB99-4B4B-B850-087AD4A8C94F}"/>
              </a:ext>
            </a:extLst>
          </p:cNvPr>
          <p:cNvSpPr>
            <a:spLocks/>
          </p:cNvSpPr>
          <p:nvPr/>
        </p:nvSpPr>
        <p:spPr bwMode="auto">
          <a:xfrm>
            <a:off x="7048500" y="5005388"/>
            <a:ext cx="1905000" cy="609600"/>
          </a:xfrm>
          <a:prstGeom prst="borderCallout2">
            <a:avLst>
              <a:gd name="adj1" fmla="val 18750"/>
              <a:gd name="adj2" fmla="val -4000"/>
              <a:gd name="adj3" fmla="val 18750"/>
              <a:gd name="adj4" fmla="val -26833"/>
              <a:gd name="adj5" fmla="val 8338"/>
              <a:gd name="adj6" fmla="val -4659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de-DE" altLang="de-DE" sz="24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65544" name="Text Box 8">
            <a:extLst>
              <a:ext uri="{FF2B5EF4-FFF2-40B4-BE49-F238E27FC236}">
                <a16:creationId xmlns:a16="http://schemas.microsoft.com/office/drawing/2014/main" id="{6D3CB817-05AA-854D-9579-6897BD00B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005388"/>
            <a:ext cx="1981200" cy="646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b="1"/>
              <a:t>Höhere 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800" b="1"/>
              <a:t>Selbständigkeit</a:t>
            </a:r>
          </a:p>
        </p:txBody>
      </p:sp>
      <p:sp>
        <p:nvSpPr>
          <p:cNvPr id="65545" name="AutoShape 9">
            <a:extLst>
              <a:ext uri="{FF2B5EF4-FFF2-40B4-BE49-F238E27FC236}">
                <a16:creationId xmlns:a16="http://schemas.microsoft.com/office/drawing/2014/main" id="{0F18C463-B9CC-0F42-B03F-8D030C74ABCD}"/>
              </a:ext>
            </a:extLst>
          </p:cNvPr>
          <p:cNvSpPr>
            <a:spLocks/>
          </p:cNvSpPr>
          <p:nvPr/>
        </p:nvSpPr>
        <p:spPr bwMode="auto">
          <a:xfrm>
            <a:off x="6019800" y="2574925"/>
            <a:ext cx="2743200" cy="609600"/>
          </a:xfrm>
          <a:prstGeom prst="borderCallout2">
            <a:avLst>
              <a:gd name="adj1" fmla="val 18750"/>
              <a:gd name="adj2" fmla="val -2778"/>
              <a:gd name="adj3" fmla="val 18750"/>
              <a:gd name="adj4" fmla="val -23380"/>
              <a:gd name="adj5" fmla="val 164866"/>
              <a:gd name="adj6" fmla="val -3901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de-DE" altLang="de-DE" sz="24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573A5B77-C85F-EA49-959D-E45D776946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6612" y="2538413"/>
            <a:ext cx="3109913" cy="646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de-DE" altLang="de-DE" sz="1800" b="1" dirty="0">
                <a:latin typeface="+mn-lt"/>
                <a:cs typeface="+mn-cs"/>
              </a:rPr>
              <a:t>Vertiefung und Aus-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de-DE" altLang="de-DE" sz="1800" b="1" dirty="0" err="1">
                <a:latin typeface="+mn-lt"/>
                <a:cs typeface="+mn-cs"/>
              </a:rPr>
              <a:t>weitung</a:t>
            </a:r>
            <a:r>
              <a:rPr lang="de-DE" altLang="de-DE" sz="1800" b="1" dirty="0">
                <a:latin typeface="+mn-lt"/>
                <a:cs typeface="+mn-cs"/>
              </a:rPr>
              <a:t> der Lerninhalte</a:t>
            </a:r>
          </a:p>
        </p:txBody>
      </p:sp>
      <p:sp>
        <p:nvSpPr>
          <p:cNvPr id="65547" name="AutoShape 11">
            <a:extLst>
              <a:ext uri="{FF2B5EF4-FFF2-40B4-BE49-F238E27FC236}">
                <a16:creationId xmlns:a16="http://schemas.microsoft.com/office/drawing/2014/main" id="{9C4D3F4B-8B83-3642-957F-F8D292036F7C}"/>
              </a:ext>
            </a:extLst>
          </p:cNvPr>
          <p:cNvSpPr>
            <a:spLocks/>
          </p:cNvSpPr>
          <p:nvPr/>
        </p:nvSpPr>
        <p:spPr bwMode="auto">
          <a:xfrm>
            <a:off x="404813" y="2322513"/>
            <a:ext cx="3109912" cy="609600"/>
          </a:xfrm>
          <a:prstGeom prst="borderCallout2">
            <a:avLst>
              <a:gd name="adj1" fmla="val 18750"/>
              <a:gd name="adj2" fmla="val 102449"/>
              <a:gd name="adj3" fmla="val 18750"/>
              <a:gd name="adj4" fmla="val 121134"/>
              <a:gd name="adj5" fmla="val 194856"/>
              <a:gd name="adj6" fmla="val 138532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de-DE" altLang="de-DE" sz="24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65548" name="Text Box 12">
            <a:extLst>
              <a:ext uri="{FF2B5EF4-FFF2-40B4-BE49-F238E27FC236}">
                <a16:creationId xmlns:a16="http://schemas.microsoft.com/office/drawing/2014/main" id="{5080D68C-63E4-2E4F-9007-11ECFFEF5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3641725" cy="6461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de-DE" altLang="de-DE" sz="1800" b="1"/>
              <a:t>Vorrückungsbestimmungen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de-DE" altLang="de-DE" sz="1800" b="1"/>
              <a:t> wie an RS und Gymnasien</a:t>
            </a:r>
          </a:p>
        </p:txBody>
      </p:sp>
      <p:sp>
        <p:nvSpPr>
          <p:cNvPr id="65549" name="AutoShape 13">
            <a:extLst>
              <a:ext uri="{FF2B5EF4-FFF2-40B4-BE49-F238E27FC236}">
                <a16:creationId xmlns:a16="http://schemas.microsoft.com/office/drawing/2014/main" id="{DB847B1E-0FFB-7343-91E6-2CB986244197}"/>
              </a:ext>
            </a:extLst>
          </p:cNvPr>
          <p:cNvSpPr>
            <a:spLocks/>
          </p:cNvSpPr>
          <p:nvPr/>
        </p:nvSpPr>
        <p:spPr bwMode="auto">
          <a:xfrm>
            <a:off x="490538" y="5005388"/>
            <a:ext cx="2489200" cy="741362"/>
          </a:xfrm>
          <a:prstGeom prst="borderCallout2">
            <a:avLst>
              <a:gd name="adj1" fmla="val 18750"/>
              <a:gd name="adj2" fmla="val 103060"/>
              <a:gd name="adj3" fmla="val 18750"/>
              <a:gd name="adj4" fmla="val 113769"/>
              <a:gd name="adj5" fmla="val -16407"/>
              <a:gd name="adj6" fmla="val 124856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Ø"/>
            </a:pPr>
            <a:endParaRPr lang="de-DE" altLang="de-DE" sz="2400">
              <a:solidFill>
                <a:srgbClr val="FFCC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947C6766-47E8-E840-9F6F-E9D3BA3DB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5053013"/>
            <a:ext cx="2082800" cy="646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de-DE" altLang="de-DE" sz="1800" b="1" dirty="0">
                <a:latin typeface="+mn-lt"/>
                <a:cs typeface="+mn-cs"/>
              </a:rPr>
              <a:t>Schwierigere</a:t>
            </a:r>
          </a:p>
          <a:p>
            <a:pPr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de-DE" altLang="de-DE" sz="1800" b="1" dirty="0">
                <a:latin typeface="+mn-lt"/>
                <a:cs typeface="+mn-cs"/>
              </a:rPr>
              <a:t>Aufgabenstellungen</a:t>
            </a: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177B87CF-F3F0-0802-FFDE-DBF2F355D853}"/>
              </a:ext>
            </a:extLst>
          </p:cNvPr>
          <p:cNvCxnSpPr>
            <a:cxnSpLocks/>
          </p:cNvCxnSpPr>
          <p:nvPr/>
        </p:nvCxnSpPr>
        <p:spPr>
          <a:xfrm>
            <a:off x="502920" y="1201738"/>
            <a:ext cx="838549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>
            <a:extLst>
              <a:ext uri="{FF2B5EF4-FFF2-40B4-BE49-F238E27FC236}">
                <a16:creationId xmlns:a16="http://schemas.microsoft.com/office/drawing/2014/main" id="{CD90A13B-7041-3645-AB32-DDB1F6C087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7400" y="382588"/>
            <a:ext cx="6773863" cy="609600"/>
          </a:xfrm>
        </p:spPr>
        <p:txBody>
          <a:bodyPr/>
          <a:lstStyle/>
          <a:p>
            <a:pPr algn="r" eaLnBrk="1" hangingPunct="1"/>
            <a:r>
              <a:rPr lang="de-DE" altLang="de-DE" sz="3200" b="1" i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Abschlüsse an der Mittelschule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78468A2-9A71-44E8-B974-8DD6A9407396}"/>
              </a:ext>
            </a:extLst>
          </p:cNvPr>
          <p:cNvSpPr/>
          <p:nvPr/>
        </p:nvSpPr>
        <p:spPr>
          <a:xfrm>
            <a:off x="622300" y="1314450"/>
            <a:ext cx="8247063" cy="895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  <a:latin typeface="Calibri" pitchFamily="-104" charset="0"/>
              </a:rPr>
              <a:t>1. Erfolgreicher Mittelschulabschluss: am Ende der 9. Jahrgangs-stufe (Regelklasse) mindestens 4,00 in allen Vorrückungsfächern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4D2C50E-993D-40AD-8209-2654B2A7D473}"/>
              </a:ext>
            </a:extLst>
          </p:cNvPr>
          <p:cNvSpPr/>
          <p:nvPr/>
        </p:nvSpPr>
        <p:spPr>
          <a:xfrm>
            <a:off x="636588" y="2327275"/>
            <a:ext cx="8218487" cy="9112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  <a:ea typeface="Arial" pitchFamily="-105" charset="0"/>
                <a:cs typeface="Calibri" panose="020F0502020204030204" pitchFamily="34" charset="0"/>
              </a:rPr>
              <a:t>2. Qualifizierender Mittelschulabschluss: am Ende der 9. Jahrgangsstufe (Regelklasse) besondere Leistungsfeststellung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28FA47E-3DB9-4978-A7EB-BE74196367FD}"/>
              </a:ext>
            </a:extLst>
          </p:cNvPr>
          <p:cNvSpPr/>
          <p:nvPr/>
        </p:nvSpPr>
        <p:spPr>
          <a:xfrm>
            <a:off x="623888" y="3348038"/>
            <a:ext cx="8245475" cy="9477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dirty="0">
                <a:solidFill>
                  <a:srgbClr val="000000"/>
                </a:solidFill>
                <a:latin typeface="Calibri" pitchFamily="-104" charset="0"/>
              </a:rPr>
              <a:t>3. Mittlerer Schulabschluss:  M10 + Abschlussprüfung </a:t>
            </a:r>
            <a:endParaRPr lang="de-DE" altLang="de-DE" dirty="0">
              <a:solidFill>
                <a:schemeClr val="tx1"/>
              </a:solidFill>
              <a:latin typeface="Calibri" pitchFamily="-10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BA34898-D162-4BAB-83AF-26693322AE51}"/>
              </a:ext>
            </a:extLst>
          </p:cNvPr>
          <p:cNvSpPr/>
          <p:nvPr/>
        </p:nvSpPr>
        <p:spPr>
          <a:xfrm>
            <a:off x="615950" y="4403725"/>
            <a:ext cx="8259763" cy="11858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3pPr>
            <a:lvl4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4pPr>
            <a:lvl5pPr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de-DE" altLang="de-DE" dirty="0">
                <a:solidFill>
                  <a:schemeClr val="tx1"/>
                </a:solidFill>
                <a:latin typeface="Calibri" pitchFamily="-104" charset="0"/>
              </a:rPr>
              <a:t>4. Der „</a:t>
            </a:r>
            <a:r>
              <a:rPr lang="de-DE" altLang="de-DE" dirty="0" err="1">
                <a:solidFill>
                  <a:schemeClr val="tx1"/>
                </a:solidFill>
                <a:latin typeface="Calibri" pitchFamily="-104" charset="0"/>
              </a:rPr>
              <a:t>Quabi</a:t>
            </a:r>
            <a:r>
              <a:rPr lang="de-DE" altLang="de-DE" dirty="0">
                <a:solidFill>
                  <a:schemeClr val="tx1"/>
                </a:solidFill>
                <a:latin typeface="Calibri" pitchFamily="-104" charset="0"/>
              </a:rPr>
              <a:t>“: Voraussetzungen sind der </a:t>
            </a:r>
            <a:r>
              <a:rPr lang="de-DE" altLang="de-DE" dirty="0" err="1">
                <a:solidFill>
                  <a:schemeClr val="tx1"/>
                </a:solidFill>
                <a:latin typeface="Calibri" pitchFamily="-104" charset="0"/>
              </a:rPr>
              <a:t>Quali</a:t>
            </a:r>
            <a:r>
              <a:rPr lang="de-DE" altLang="de-DE" dirty="0">
                <a:solidFill>
                  <a:schemeClr val="tx1"/>
                </a:solidFill>
                <a:latin typeface="Calibri" pitchFamily="-104" charset="0"/>
              </a:rPr>
              <a:t>, ein Kammer-zeugnis mit mind. Gesamtnote 3,0 und der Nachweis von mindestens ausreichenden Englischkenntnissen.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F925D4-0CAE-864F-8A14-766059B8B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5686425"/>
            <a:ext cx="8239125" cy="8302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>
                <a:cs typeface="Calibri" panose="020F0502020204030204" pitchFamily="34" charset="0"/>
              </a:rPr>
              <a:t>5. Vorbereitungsklasse: „9 + 2 – Modell“;  Erwerb des Mittleren Schulabschlusses im Anschluss an die 9. Jahrgangsstufe</a:t>
            </a:r>
          </a:p>
        </p:txBody>
      </p:sp>
    </p:spTree>
    <p:extLst>
      <p:ext uri="{BB962C8B-B14F-4D97-AF65-F5344CB8AC3E}">
        <p14:creationId xmlns:p14="http://schemas.microsoft.com/office/powerpoint/2010/main" val="37616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AD6A3DEA-BD19-A646-A308-3B6004B4BD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28825" y="382588"/>
            <a:ext cx="6773863" cy="609600"/>
          </a:xfrm>
        </p:spPr>
        <p:txBody>
          <a:bodyPr/>
          <a:lstStyle/>
          <a:p>
            <a:pPr algn="r" eaLnBrk="1" hangingPunct="1"/>
            <a:r>
              <a:rPr lang="de-DE" altLang="de-DE" sz="3200" b="1" i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Weitere Wege zum Mittleren Schulabschluss nach der Mittelschule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64A3CEC-A4B4-AD41-856C-5ED56B79DAE7}"/>
              </a:ext>
            </a:extLst>
          </p:cNvPr>
          <p:cNvSpPr/>
          <p:nvPr/>
        </p:nvSpPr>
        <p:spPr>
          <a:xfrm>
            <a:off x="692150" y="5445125"/>
            <a:ext cx="7832725" cy="7810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de-DE" altLang="de-DE">
                <a:solidFill>
                  <a:schemeClr val="tx1"/>
                </a:solidFill>
                <a:latin typeface="Calibri" panose="020F0502020204030204" pitchFamily="34" charset="0"/>
              </a:rPr>
              <a:t>Erfolgreicher Mittelschulabschluss oder „Quali“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3085652-1887-994D-8FB1-D4975FC4B0C0}"/>
              </a:ext>
            </a:extLst>
          </p:cNvPr>
          <p:cNvSpPr/>
          <p:nvPr/>
        </p:nvSpPr>
        <p:spPr>
          <a:xfrm>
            <a:off x="555625" y="1816100"/>
            <a:ext cx="2735263" cy="13795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Wirtschaftsschule (zweistufig)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C0854D9-C04A-1B46-8CBA-4B454D446275}"/>
              </a:ext>
            </a:extLst>
          </p:cNvPr>
          <p:cNvSpPr/>
          <p:nvPr/>
        </p:nvSpPr>
        <p:spPr>
          <a:xfrm>
            <a:off x="5640388" y="1830388"/>
            <a:ext cx="2733675" cy="1371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Berufsschule im dualen System oder Berufsfachschule</a:t>
            </a:r>
          </a:p>
        </p:txBody>
      </p:sp>
      <p:sp>
        <p:nvSpPr>
          <p:cNvPr id="10" name="Pfeil nach oben 9">
            <a:extLst>
              <a:ext uri="{FF2B5EF4-FFF2-40B4-BE49-F238E27FC236}">
                <a16:creationId xmlns:a16="http://schemas.microsoft.com/office/drawing/2014/main" id="{8758F5AB-737D-EE41-A946-6235BCA52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0338" y="3559175"/>
            <a:ext cx="1073150" cy="1538288"/>
          </a:xfrm>
          <a:prstGeom prst="upArrow">
            <a:avLst>
              <a:gd name="adj1" fmla="val 50000"/>
              <a:gd name="adj2" fmla="val 49998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Pfeil nach oben 13">
            <a:extLst>
              <a:ext uri="{FF2B5EF4-FFF2-40B4-BE49-F238E27FC236}">
                <a16:creationId xmlns:a16="http://schemas.microsoft.com/office/drawing/2014/main" id="{394796FB-EB6A-D24A-87E9-855BF2806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863" y="3551238"/>
            <a:ext cx="1073150" cy="1538287"/>
          </a:xfrm>
          <a:prstGeom prst="upArrow">
            <a:avLst>
              <a:gd name="adj1" fmla="val 50000"/>
              <a:gd name="adj2" fmla="val 49998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1A31A0CC-64D6-C910-E0F5-DD46DAC42770}"/>
              </a:ext>
            </a:extLst>
          </p:cNvPr>
          <p:cNvCxnSpPr>
            <a:cxnSpLocks/>
          </p:cNvCxnSpPr>
          <p:nvPr/>
        </p:nvCxnSpPr>
        <p:spPr>
          <a:xfrm>
            <a:off x="502920" y="1201738"/>
            <a:ext cx="838549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1">
            <a:extLst>
              <a:ext uri="{FF2B5EF4-FFF2-40B4-BE49-F238E27FC236}">
                <a16:creationId xmlns:a16="http://schemas.microsoft.com/office/drawing/2014/main" id="{4C26ADDB-F29B-0E49-B918-7B0F3FE98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7490" y="407939"/>
            <a:ext cx="5785835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Was erwartet Sie heute Abend?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153681C-4F85-F844-9CCF-6C382EE7A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60634"/>
            <a:ext cx="7985125" cy="436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Allgemeine Überlegungen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altLang="de-DE" sz="2800" dirty="0"/>
              <a:t>zur Wahl des geeigneten Bildungsweges</a:t>
            </a:r>
          </a:p>
          <a:p>
            <a:pPr marL="0" indent="0">
              <a:spcBef>
                <a:spcPts val="600"/>
              </a:spcBef>
              <a:buNone/>
            </a:pPr>
            <a:endParaRPr lang="de-DE" altLang="de-DE" sz="1200" dirty="0"/>
          </a:p>
          <a:p>
            <a:pPr marL="0" indent="0">
              <a:spcBef>
                <a:spcPts val="600"/>
              </a:spcBef>
              <a:buNone/>
            </a:pPr>
            <a:endParaRPr lang="de-DE" altLang="de-DE" sz="1200" dirty="0"/>
          </a:p>
          <a:p>
            <a:pPr marL="0" indent="0">
              <a:spcBef>
                <a:spcPts val="600"/>
              </a:spcBef>
              <a:buNone/>
            </a:pP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Formale Aspekte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altLang="de-DE" sz="2800" dirty="0"/>
              <a:t>des Übertrittsverfahrens</a:t>
            </a:r>
          </a:p>
          <a:p>
            <a:pPr marL="0" indent="0">
              <a:spcBef>
                <a:spcPts val="600"/>
              </a:spcBef>
              <a:buNone/>
            </a:pPr>
            <a:endParaRPr lang="de-DE" altLang="de-DE" sz="1200" dirty="0">
              <a:solidFill>
                <a:srgbClr val="CC3399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endParaRPr lang="de-DE" altLang="de-DE" sz="1200" dirty="0">
              <a:solidFill>
                <a:srgbClr val="CC339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Anforderungsprofile</a:t>
            </a:r>
            <a:br>
              <a:rPr lang="de-DE" altLang="de-DE" sz="2800" dirty="0"/>
            </a:br>
            <a:r>
              <a:rPr lang="de-DE" altLang="de-DE" sz="2800" dirty="0"/>
              <a:t>der weiterführenden Schulen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C6AAF82D-C180-4545-8797-E85B523AD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3037140"/>
            <a:ext cx="17907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FF7EFB4-7D01-1148-93E8-571B38A79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4604937"/>
            <a:ext cx="26003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8">
            <a:extLst>
              <a:ext uri="{FF2B5EF4-FFF2-40B4-BE49-F238E27FC236}">
                <a16:creationId xmlns:a16="http://schemas.microsoft.com/office/drawing/2014/main" id="{C97E211A-40FE-FE43-A0CC-A92D65A2B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331786"/>
            <a:ext cx="1790700" cy="143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7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210EB2-AD1C-173B-C0A1-5CBCFA59A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de-DE" altLang="de-DE" sz="3200" b="1" i="1" dirty="0">
                <a:solidFill>
                  <a:schemeClr val="accent2">
                    <a:lumMod val="75000"/>
                  </a:schemeClr>
                </a:solidFill>
              </a:rPr>
              <a:t>Kein Abschluss ohne Anschluss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425047-EB25-CBF0-90C4-40903C8BB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7BB4BA0-B719-12DC-C220-F15F15E17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763665-0B86-D698-3643-A889438E90DA}"/>
              </a:ext>
            </a:extLst>
          </p:cNvPr>
          <p:cNvSpPr txBox="1"/>
          <p:nvPr/>
        </p:nvSpPr>
        <p:spPr>
          <a:xfrm>
            <a:off x="323528" y="2214779"/>
            <a:ext cx="403244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rgbClr val="000000"/>
                </a:solidFill>
                <a:latin typeface="+mn-lt"/>
                <a:cs typeface="Arial" charset="0"/>
              </a:rPr>
              <a:t>Beispiel 1:</a:t>
            </a:r>
            <a:r>
              <a:rPr lang="de-DE" altLang="de-DE" sz="2000" dirty="0">
                <a:solidFill>
                  <a:srgbClr val="000000"/>
                </a:solidFill>
                <a:latin typeface="+mn-lt"/>
                <a:cs typeface="Arial" charset="0"/>
              </a:rPr>
              <a:t>	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cs typeface="Arial" charset="0"/>
              </a:rPr>
              <a:t>- 4 Jahre Grundschule	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cs typeface="Arial" charset="0"/>
              </a:rPr>
              <a:t>- 5 Jahre Mittelschule / </a:t>
            </a:r>
            <a:r>
              <a:rPr lang="de-DE" altLang="de-DE" sz="2000" dirty="0" err="1">
                <a:solidFill>
                  <a:srgbClr val="000000"/>
                </a:solidFill>
                <a:latin typeface="+mn-lt"/>
                <a:cs typeface="Arial" charset="0"/>
              </a:rPr>
              <a:t>Quali</a:t>
            </a:r>
            <a:endParaRPr lang="de-DE" altLang="de-DE" sz="200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cs typeface="Arial" charset="0"/>
              </a:rPr>
              <a:t>- 3 Jahre Ausbildung /</a:t>
            </a:r>
            <a:r>
              <a:rPr lang="de-DE" altLang="de-DE" sz="2000" dirty="0" err="1">
                <a:solidFill>
                  <a:srgbClr val="000000"/>
                </a:solidFill>
                <a:latin typeface="+mn-lt"/>
                <a:cs typeface="Arial" charset="0"/>
              </a:rPr>
              <a:t>Quabi</a:t>
            </a:r>
            <a:endParaRPr lang="de-DE" altLang="de-DE" sz="2000" dirty="0">
              <a:solidFill>
                <a:srgbClr val="000000"/>
              </a:solidFill>
              <a:latin typeface="+mn-lt"/>
              <a:cs typeface="Arial" charset="0"/>
            </a:endParaRP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cs typeface="Arial" charset="0"/>
              </a:rPr>
              <a:t>- 1- 2 Jahre Berufsoberschule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altLang="de-DE" sz="2000" dirty="0">
                <a:solidFill>
                  <a:srgbClr val="000000"/>
                </a:solidFill>
                <a:latin typeface="+mn-lt"/>
                <a:cs typeface="Arial" charset="0"/>
              </a:rPr>
              <a:t> </a:t>
            </a:r>
            <a:r>
              <a:rPr lang="de-DE" altLang="de-DE" sz="2000" b="1" dirty="0">
                <a:solidFill>
                  <a:srgbClr val="000000"/>
                </a:solidFill>
                <a:latin typeface="+mn-lt"/>
                <a:cs typeface="Arial" charset="0"/>
              </a:rPr>
              <a:t>Hochschulreife nach</a:t>
            </a:r>
          </a:p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altLang="de-DE" sz="2000" b="1" dirty="0">
                <a:solidFill>
                  <a:srgbClr val="000000"/>
                </a:solidFill>
                <a:latin typeface="+mn-lt"/>
                <a:cs typeface="Arial" charset="0"/>
              </a:rPr>
              <a:t>13 -14 Jahren </a:t>
            </a:r>
            <a:endParaRPr lang="de-DE" sz="2000" b="1" dirty="0">
              <a:latin typeface="+mn-lt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2871EEE-EAE7-60B6-5209-35E50C9C6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01" y="1394778"/>
            <a:ext cx="480377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>
            <a:extLst>
              <a:ext uri="{FF2B5EF4-FFF2-40B4-BE49-F238E27FC236}">
                <a16:creationId xmlns:a16="http://schemas.microsoft.com/office/drawing/2014/main" id="{202E7D95-4985-2535-59B7-8BF6AEEB7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596" y="5715259"/>
            <a:ext cx="457200" cy="868553"/>
          </a:xfrm>
          <a:prstGeom prst="upArrow">
            <a:avLst>
              <a:gd name="adj1" fmla="val 50000"/>
              <a:gd name="adj2" fmla="val 2502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e-DE" altLang="de-DE" sz="2400" kern="0">
              <a:solidFill>
                <a:srgbClr val="FFFF00"/>
              </a:solidFill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F274D7AD-1703-897B-B414-415A816D0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848" y="4275099"/>
            <a:ext cx="457200" cy="1044997"/>
          </a:xfrm>
          <a:prstGeom prst="upArrow">
            <a:avLst>
              <a:gd name="adj1" fmla="val 50000"/>
              <a:gd name="adj2" fmla="val 2502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e-DE" altLang="de-DE" sz="2400" kern="0">
              <a:solidFill>
                <a:srgbClr val="FFFF00"/>
              </a:solidFill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F32B2B3B-47D6-BEA0-4B14-C33EDB8F0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848" y="2762931"/>
            <a:ext cx="457200" cy="889005"/>
          </a:xfrm>
          <a:prstGeom prst="upArrow">
            <a:avLst>
              <a:gd name="adj1" fmla="val 50000"/>
              <a:gd name="adj2" fmla="val 2502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e-DE" altLang="de-DE" sz="2400" kern="0">
              <a:solidFill>
                <a:srgbClr val="FFFF00"/>
              </a:solidFill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96F1D544-6196-3C26-F67F-A4CA612B1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616" y="1538794"/>
            <a:ext cx="457200" cy="440630"/>
          </a:xfrm>
          <a:prstGeom prst="upArrow">
            <a:avLst>
              <a:gd name="adj1" fmla="val 50000"/>
              <a:gd name="adj2" fmla="val 2502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de-DE" altLang="de-DE" sz="2400" ker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1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5">
            <a:extLst>
              <a:ext uri="{FF2B5EF4-FFF2-40B4-BE49-F238E27FC236}">
                <a16:creationId xmlns:a16="http://schemas.microsoft.com/office/drawing/2014/main" id="{43A1D5DB-DCD0-5C41-A730-0B665CD31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415925"/>
            <a:ext cx="66024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Hilfreiche Informationsquellen</a:t>
            </a: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3837ECB-4B7A-6740-87A8-D2DB5DF06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de-DE" altLang="de-DE" sz="2400" dirty="0"/>
              <a:t>Internet		</a:t>
            </a:r>
            <a:r>
              <a:rPr lang="de-DE" altLang="de-DE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www.meinbildungsweg.de</a:t>
            </a:r>
            <a:br>
              <a:rPr lang="de-DE" altLang="de-DE" sz="2000" dirty="0">
                <a:solidFill>
                  <a:srgbClr val="CC3399"/>
                </a:solidFill>
              </a:rPr>
            </a:br>
            <a:r>
              <a:rPr lang="de-DE" altLang="de-DE" sz="2000" dirty="0">
                <a:solidFill>
                  <a:srgbClr val="CC3399"/>
                </a:solidFill>
              </a:rPr>
              <a:t>			</a:t>
            </a:r>
            <a:br>
              <a:rPr lang="de-DE" altLang="de-DE" sz="2000" dirty="0">
                <a:solidFill>
                  <a:srgbClr val="CC3399"/>
                </a:solidFill>
              </a:rPr>
            </a:br>
            <a:r>
              <a:rPr lang="de-DE" altLang="de-DE" sz="2000" dirty="0">
                <a:solidFill>
                  <a:srgbClr val="CC3399"/>
                </a:solidFill>
              </a:rPr>
              <a:t>			</a:t>
            </a:r>
            <a:br>
              <a:rPr lang="de-DE" altLang="de-DE" sz="2000" dirty="0">
                <a:solidFill>
                  <a:srgbClr val="CC3399"/>
                </a:solidFill>
              </a:rPr>
            </a:br>
            <a:r>
              <a:rPr lang="de-DE" altLang="de-DE" sz="2000" dirty="0">
                <a:solidFill>
                  <a:srgbClr val="CC3399"/>
                </a:solidFill>
              </a:rPr>
              <a:t>	</a:t>
            </a:r>
            <a:endParaRPr lang="de-DE" altLang="de-DE" sz="1600" dirty="0"/>
          </a:p>
        </p:txBody>
      </p:sp>
      <p:pic>
        <p:nvPicPr>
          <p:cNvPr id="2" name="Grafik 1" descr="Ein Bild, das Text, Screenshot, Schrift, Betriebssystem enthält.&#10;&#10;Automatisch generierte Beschreibung">
            <a:extLst>
              <a:ext uri="{FF2B5EF4-FFF2-40B4-BE49-F238E27FC236}">
                <a16:creationId xmlns:a16="http://schemas.microsoft.com/office/drawing/2014/main" id="{26386421-EE20-6362-EB11-F1385E72C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35" y="2264486"/>
            <a:ext cx="3797546" cy="3954325"/>
          </a:xfrm>
          <a:prstGeom prst="rect">
            <a:avLst/>
          </a:prstGeom>
        </p:spPr>
      </p:pic>
      <p:pic>
        <p:nvPicPr>
          <p:cNvPr id="4" name="Grafik 3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DB9DA207-6655-A82A-8604-39ADB22F5D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31" y="3280637"/>
            <a:ext cx="3770117" cy="39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358E731C-20AC-9745-8E4A-A384C9403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33375"/>
            <a:ext cx="6781800" cy="792163"/>
          </a:xfrm>
        </p:spPr>
        <p:txBody>
          <a:bodyPr/>
          <a:lstStyle/>
          <a:p>
            <a:pPr algn="r"/>
            <a:r>
              <a:rPr lang="de-DE" altLang="de-DE" sz="3200" b="1" i="1" dirty="0">
                <a:solidFill>
                  <a:schemeClr val="accent2">
                    <a:lumMod val="75000"/>
                  </a:schemeClr>
                </a:solidFill>
              </a:rPr>
              <a:t>Zum Schluss..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C951C49-85FB-C74F-A207-AEC1317D4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845" y="1682688"/>
            <a:ext cx="8534400" cy="2610408"/>
          </a:xfrm>
        </p:spPr>
        <p:txBody>
          <a:bodyPr/>
          <a:lstStyle/>
          <a:p>
            <a:pPr algn="ctr"/>
            <a:r>
              <a:rPr lang="de-DE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Irgendwann in den nächsten Jahren wird sich entscheiden, welchen Schulabschluss ihr Kind tatsächlich erreicht –</a:t>
            </a:r>
          </a:p>
          <a:p>
            <a:pPr algn="ctr"/>
            <a:endParaRPr lang="de-DE" b="1" dirty="0"/>
          </a:p>
          <a:p>
            <a:pPr marL="0" indent="0" algn="ctr">
              <a:buNone/>
            </a:pP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aber noch nicht in der 4. / 5. / 6. oder ... Klasse!</a:t>
            </a:r>
          </a:p>
          <a:p>
            <a:pPr marL="0" indent="0" algn="ctr">
              <a:buNone/>
            </a:pPr>
            <a:endParaRPr lang="de-DE" i="1" dirty="0"/>
          </a:p>
          <a:p>
            <a:pPr marL="0" indent="0" algn="ctr">
              <a:buNone/>
            </a:pPr>
            <a:endParaRPr lang="de-DE" i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D2EBFF6-91D9-4E49-9AB8-29DC64A4CD42}"/>
              </a:ext>
            </a:extLst>
          </p:cNvPr>
          <p:cNvSpPr txBox="1"/>
          <p:nvPr/>
        </p:nvSpPr>
        <p:spPr>
          <a:xfrm>
            <a:off x="316260" y="5064605"/>
            <a:ext cx="8511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altLang="de-DE" sz="2400" i="1" kern="0" dirty="0">
                <a:solidFill>
                  <a:schemeClr val="tx1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Ich wünsche Ihrem Kind und Ihnen </a:t>
            </a:r>
          </a:p>
          <a:p>
            <a:pPr algn="ctr"/>
            <a:r>
              <a:rPr lang="de-DE" altLang="de-DE" sz="2400" i="1" kern="0" dirty="0">
                <a:solidFill>
                  <a:schemeClr val="tx1"/>
                </a:solidFill>
                <a:latin typeface="Ink Free" panose="020F0502020204030204" pitchFamily="34" charset="0"/>
                <a:cs typeface="Ink Free" panose="020F0502020204030204" pitchFamily="34" charset="0"/>
              </a:rPr>
              <a:t>den bestmöglichen Schulerfolg!</a:t>
            </a:r>
          </a:p>
          <a:p>
            <a:endParaRPr lang="de-DE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38B1753A-6D42-0E49-8321-FD43B71442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9438" y="274638"/>
            <a:ext cx="6837362" cy="839459"/>
          </a:xfrm>
        </p:spPr>
        <p:txBody>
          <a:bodyPr/>
          <a:lstStyle/>
          <a:p>
            <a:pPr algn="r" eaLnBrk="1" hangingPunct="1">
              <a:defRPr/>
            </a:pPr>
            <a:r>
              <a:rPr lang="de-DE" altLang="de-DE" sz="2800" b="1" i="1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Welche Schule soll mein Kind besuchen?</a:t>
            </a:r>
            <a:endParaRPr lang="de-DE" altLang="de-DE" sz="2800" b="1" i="1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E0F2A6A-EA7B-3014-1A7E-46740C3FB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98" y="1266641"/>
            <a:ext cx="8125142" cy="54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1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4B54D818-119A-6E4C-B19F-3A424A229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246063"/>
            <a:ext cx="8229600" cy="878544"/>
          </a:xfrm>
        </p:spPr>
        <p:txBody>
          <a:bodyPr/>
          <a:lstStyle/>
          <a:p>
            <a:pPr algn="r" eaLnBrk="1" hangingPunct="1">
              <a:defRPr/>
            </a:pPr>
            <a:r>
              <a:rPr lang="de-DE" altLang="de-DE" sz="32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Entscheidungshilfen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1F811C8-4EC4-6747-BD18-E4DE01B2C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974833"/>
            <a:ext cx="8229600" cy="364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de-DE" altLang="de-DE" sz="2800" dirty="0"/>
              <a:t>Nutzen Sie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Informationsveranstaltungen!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de-DE" altLang="de-DE" sz="2800" dirty="0"/>
              <a:t>Ausgangspunkt aller Überlegungen: </a:t>
            </a:r>
            <a:br>
              <a:rPr lang="de-DE" altLang="de-DE" sz="2800" dirty="0"/>
            </a:b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Gespräche mit der Klassenlehrkraft</a:t>
            </a:r>
            <a:r>
              <a:rPr lang="de-DE" altLang="de-DE" sz="2800" dirty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Beobachten</a:t>
            </a:r>
            <a:r>
              <a:rPr lang="de-DE" altLang="de-DE" sz="2800" dirty="0"/>
              <a:t> Sie ihr Kind</a:t>
            </a:r>
          </a:p>
        </p:txBody>
      </p:sp>
    </p:spTree>
    <p:extLst>
      <p:ext uri="{BB962C8B-B14F-4D97-AF65-F5344CB8AC3E}">
        <p14:creationId xmlns:p14="http://schemas.microsoft.com/office/powerpoint/2010/main" val="35942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3D3AFDB2-22C8-774F-B14A-F461540E1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6481" y="420689"/>
            <a:ext cx="6510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e-DE" altLang="de-DE" b="1" i="1" dirty="0">
                <a:solidFill>
                  <a:schemeClr val="accent1">
                    <a:lumMod val="50000"/>
                  </a:schemeClr>
                </a:solidFill>
              </a:rPr>
              <a:t>Entscheidungshilfen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7C7F5DCC-F4D5-AA47-8B19-9BD01FC5E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738" y="1382713"/>
            <a:ext cx="2698750" cy="2339975"/>
          </a:xfrm>
          <a:prstGeom prst="hexagon">
            <a:avLst>
              <a:gd name="adj" fmla="val 28833"/>
              <a:gd name="vf" fmla="val 11547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u="sng" dirty="0">
                <a:solidFill>
                  <a:schemeClr val="bg1"/>
                </a:solidFill>
              </a:rPr>
              <a:t>Sprachkompetenz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(Lesen, Wortschatz,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Ausdrucksfähigkeit)</a:t>
            </a:r>
          </a:p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de-DE" altLang="de-DE" sz="1600" b="1" u="sng" dirty="0">
                <a:solidFill>
                  <a:schemeClr val="bg1"/>
                </a:solidFill>
              </a:rPr>
              <a:t>Mathematische Kompetenz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(Grundrechenarten,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Sachrechnen,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bg1"/>
                </a:solidFill>
              </a:rPr>
              <a:t>Geometrie)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CD7E55A6-7AD1-7141-8736-9224ED0A8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897313"/>
            <a:ext cx="2698750" cy="2339975"/>
          </a:xfrm>
          <a:prstGeom prst="hexagon">
            <a:avLst>
              <a:gd name="adj" fmla="val 28833"/>
              <a:gd name="vf" fmla="val 11547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 b="1" u="sng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u="sng">
                <a:solidFill>
                  <a:schemeClr val="bg1"/>
                </a:solidFill>
              </a:rPr>
              <a:t>Grundlegende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u="sng">
                <a:solidFill>
                  <a:schemeClr val="bg1"/>
                </a:solidFill>
              </a:rPr>
              <a:t>intellektuelle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u="sng">
                <a:solidFill>
                  <a:schemeClr val="bg1"/>
                </a:solidFill>
              </a:rPr>
              <a:t>Kompetenzen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800" b="1" u="sng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chemeClr val="bg1"/>
                </a:solidFill>
              </a:rPr>
              <a:t>Gedächtnis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chemeClr val="bg1"/>
                </a:solidFill>
              </a:rPr>
              <a:t>Auffassungsgabe</a:t>
            </a:r>
            <a:endParaRPr lang="de-DE" altLang="de-DE" sz="1600" u="sng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chemeClr val="bg1"/>
                </a:solidFill>
              </a:rPr>
              <a:t>Logisches Denken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chemeClr val="bg1"/>
                </a:solidFill>
              </a:rPr>
              <a:t>Kreativität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8" name="AutoShape 9">
            <a:extLst>
              <a:ext uri="{FF2B5EF4-FFF2-40B4-BE49-F238E27FC236}">
                <a16:creationId xmlns:a16="http://schemas.microsoft.com/office/drawing/2014/main" id="{E97B2278-0B87-EB4F-BB58-C3F30D473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413" y="2727325"/>
            <a:ext cx="2698750" cy="2339975"/>
          </a:xfrm>
          <a:prstGeom prst="hexagon">
            <a:avLst>
              <a:gd name="adj" fmla="val 28833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 b="1" u="sng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 b="1" u="sng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u="sng">
                <a:solidFill>
                  <a:schemeClr val="bg1"/>
                </a:solidFill>
              </a:rPr>
              <a:t>Arbeits- und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b="1" u="sng">
                <a:solidFill>
                  <a:schemeClr val="bg1"/>
                </a:solidFill>
              </a:rPr>
              <a:t>Lernverhalten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800" b="1" u="sng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chemeClr val="bg1"/>
                </a:solidFill>
              </a:rPr>
              <a:t>Selbstständigkeit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chemeClr val="bg1"/>
                </a:solidFill>
              </a:rPr>
              <a:t>Arbeitstempo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chemeClr val="bg1"/>
                </a:solidFill>
              </a:rPr>
              <a:t>Fleiß, Ausdauer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chemeClr val="bg1"/>
                </a:solidFill>
              </a:rPr>
              <a:t>Konzentration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chemeClr val="bg1"/>
                </a:solidFill>
              </a:rPr>
              <a:t>Interessen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chemeClr val="bg1"/>
                </a:solidFill>
              </a:rPr>
              <a:t>Motivation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>
                <a:solidFill>
                  <a:schemeClr val="bg1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6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CE3E917A-D7C0-9D49-9656-60FAAD24C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2727325"/>
            <a:ext cx="2698750" cy="2339975"/>
          </a:xfrm>
          <a:prstGeom prst="hexagon">
            <a:avLst>
              <a:gd name="adj" fmla="val 28833"/>
              <a:gd name="vf" fmla="val 115470"/>
            </a:avLst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b="1" u="sng" dirty="0">
                <a:solidFill>
                  <a:schemeClr val="bg1"/>
                </a:solidFill>
                <a:latin typeface="+mn-lt"/>
                <a:cs typeface="+mn-cs"/>
              </a:rPr>
              <a:t>Schüler-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b="1" u="sng" dirty="0" err="1">
                <a:solidFill>
                  <a:schemeClr val="bg1"/>
                </a:solidFill>
                <a:latin typeface="+mn-lt"/>
                <a:cs typeface="+mn-cs"/>
              </a:rPr>
              <a:t>persönlichkeit</a:t>
            </a:r>
            <a:endParaRPr lang="de-DE" altLang="de-DE" sz="1600" b="1" u="sng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800" b="1" u="sng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  <a:cs typeface="+mn-cs"/>
              </a:rPr>
              <a:t>Ängstlich – zuversichtlich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  <a:cs typeface="+mn-cs"/>
              </a:rPr>
              <a:t>Selbstbewusstsein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  <a:cs typeface="+mn-cs"/>
              </a:rPr>
              <a:t>Belastbarkeit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  <a:cs typeface="+mn-cs"/>
              </a:rPr>
              <a:t>ADHS, LRS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dirty="0">
                <a:solidFill>
                  <a:schemeClr val="bg1"/>
                </a:solidFill>
                <a:latin typeface="+mn-lt"/>
                <a:cs typeface="+mn-cs"/>
              </a:rPr>
              <a:t>Gesundheit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1600" dirty="0">
                <a:latin typeface="Arial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297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FBC73E8F-6DD0-5441-A07A-84A5E1891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485" y="274638"/>
            <a:ext cx="7510340" cy="860479"/>
          </a:xfrm>
        </p:spPr>
        <p:txBody>
          <a:bodyPr/>
          <a:lstStyle/>
          <a:p>
            <a:pPr algn="r" eaLnBrk="1" hangingPunct="1"/>
            <a:r>
              <a:rPr lang="de-DE" altLang="de-DE" sz="3200" b="1" i="1" dirty="0">
                <a:solidFill>
                  <a:schemeClr val="accent1">
                    <a:lumMod val="50000"/>
                  </a:schemeClr>
                </a:solidFill>
              </a:rPr>
              <a:t>Fahrplan für den Übertritt - 4. Klasse</a:t>
            </a: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B9D71937-AD4B-A549-B0B7-4CB0F9CCB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5566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100000"/>
              </a:spcBef>
            </a:pPr>
            <a:r>
              <a:rPr lang="de-DE" altLang="de-DE" sz="2800" dirty="0"/>
              <a:t>19. Januar 2024:		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Zwischenbericht</a:t>
            </a:r>
            <a:r>
              <a:rPr lang="de-DE" altLang="de-DE" sz="2800" dirty="0"/>
              <a:t> (anstelle ZZ) 					zum Leistungsstand (alle Fächer)</a:t>
            </a:r>
          </a:p>
          <a:p>
            <a:pPr eaLnBrk="1" hangingPunct="1">
              <a:spcBef>
                <a:spcPct val="100000"/>
              </a:spcBef>
            </a:pPr>
            <a:r>
              <a:rPr lang="de-DE" altLang="de-DE" sz="2800" dirty="0"/>
              <a:t>2. Mai 2024:		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Jeder</a:t>
            </a:r>
            <a:r>
              <a:rPr lang="de-DE" altLang="de-DE" sz="2800" dirty="0"/>
              <a:t> Schüler erhält </a:t>
            </a:r>
            <a:br>
              <a:rPr lang="de-DE" altLang="de-DE" sz="2800" dirty="0"/>
            </a:br>
            <a:r>
              <a:rPr lang="de-DE" altLang="de-DE" sz="2800" dirty="0"/>
              <a:t>				ein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Übertrittszeugnis</a:t>
            </a:r>
            <a:r>
              <a:rPr lang="de-DE" altLang="de-DE" sz="2800" dirty="0">
                <a:solidFill>
                  <a:srgbClr val="CC3399"/>
                </a:solidFill>
              </a:rPr>
              <a:t> </a:t>
            </a:r>
            <a:br>
              <a:rPr lang="de-DE" altLang="de-DE" sz="2800" dirty="0">
                <a:solidFill>
                  <a:srgbClr val="CC3399"/>
                </a:solidFill>
              </a:rPr>
            </a:br>
            <a:r>
              <a:rPr lang="de-DE" altLang="de-DE" sz="2800" dirty="0">
                <a:solidFill>
                  <a:srgbClr val="CC3399"/>
                </a:solidFill>
              </a:rPr>
              <a:t>				</a:t>
            </a:r>
            <a:r>
              <a:rPr lang="de-DE" altLang="de-DE" sz="2800" dirty="0"/>
              <a:t>(mit Eignungsfeststellung)</a:t>
            </a:r>
            <a:endParaRPr lang="de-DE" altLang="de-DE" sz="2800" dirty="0">
              <a:solidFill>
                <a:srgbClr val="CC3399"/>
              </a:solidFill>
            </a:endParaRPr>
          </a:p>
          <a:p>
            <a:pPr eaLnBrk="1" hangingPunct="1">
              <a:spcBef>
                <a:spcPct val="100000"/>
              </a:spcBef>
            </a:pPr>
            <a:r>
              <a:rPr lang="de-DE" altLang="de-DE" sz="2800" dirty="0"/>
              <a:t>Im </a:t>
            </a:r>
            <a:r>
              <a:rPr lang="de-DE" altLang="de-DE" sz="2800"/>
              <a:t>Mai 2024:</a:t>
            </a:r>
            <a:r>
              <a:rPr lang="de-DE" altLang="de-DE" sz="2800" dirty="0"/>
              <a:t>		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Anmeldung</a:t>
            </a:r>
            <a:r>
              <a:rPr lang="de-DE" altLang="de-DE" sz="2800" dirty="0">
                <a:solidFill>
                  <a:srgbClr val="800080"/>
                </a:solidFill>
              </a:rPr>
              <a:t> </a:t>
            </a:r>
            <a:r>
              <a:rPr lang="de-DE" altLang="de-DE" sz="2800" dirty="0"/>
              <a:t>(Einschreibung)</a:t>
            </a:r>
          </a:p>
          <a:p>
            <a:pPr eaLnBrk="1" hangingPunct="1">
              <a:spcBef>
                <a:spcPct val="100000"/>
              </a:spcBef>
            </a:pPr>
            <a:r>
              <a:rPr lang="de-DE" altLang="de-DE" sz="2800" dirty="0"/>
              <a:t>Im Anschluss:		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Probeunterricht</a:t>
            </a:r>
            <a:r>
              <a:rPr lang="de-DE" altLang="de-DE" sz="2800" dirty="0">
                <a:solidFill>
                  <a:srgbClr val="800080"/>
                </a:solidFill>
              </a:rPr>
              <a:t> </a:t>
            </a:r>
            <a:r>
              <a:rPr lang="de-DE" altLang="de-DE" sz="2800" dirty="0"/>
              <a:t>(wenn nötig)</a:t>
            </a:r>
          </a:p>
        </p:txBody>
      </p:sp>
    </p:spTree>
    <p:extLst>
      <p:ext uri="{BB962C8B-B14F-4D97-AF65-F5344CB8AC3E}">
        <p14:creationId xmlns:p14="http://schemas.microsoft.com/office/powerpoint/2010/main" val="25381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15E410A8-4E0E-D241-95B9-46B4A90DA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1765738"/>
            <a:ext cx="8188325" cy="394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de-DE" altLang="de-DE" sz="2800" dirty="0">
                <a:solidFill>
                  <a:srgbClr val="000000"/>
                </a:solidFill>
              </a:rPr>
              <a:t>Durchschnitt aus Deutsch, Mathematik, Heimat- und Sachunterricht (</a:t>
            </a:r>
            <a:r>
              <a:rPr lang="de-DE" altLang="de-DE" sz="2800" dirty="0" err="1">
                <a:solidFill>
                  <a:srgbClr val="000000"/>
                </a:solidFill>
              </a:rPr>
              <a:t>HsU</a:t>
            </a:r>
            <a:r>
              <a:rPr lang="de-DE" altLang="de-DE" sz="2800" dirty="0">
                <a:solidFill>
                  <a:srgbClr val="000000"/>
                </a:solidFill>
              </a:rPr>
              <a:t>)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endParaRPr lang="de-DE" altLang="de-DE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800" dirty="0">
                <a:solidFill>
                  <a:srgbClr val="000000"/>
                </a:solidFill>
              </a:rPr>
              <a:t>    mit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Eignungsfeststellung: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800" dirty="0">
                <a:solidFill>
                  <a:srgbClr val="000000"/>
                </a:solidFill>
              </a:rPr>
              <a:t>   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bis 2,33: </a:t>
            </a:r>
            <a:r>
              <a:rPr lang="de-DE" altLang="de-DE" sz="2800" dirty="0">
                <a:solidFill>
                  <a:srgbClr val="000000"/>
                </a:solidFill>
              </a:rPr>
              <a:t>geeignet für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Gymnasium,</a:t>
            </a:r>
            <a:r>
              <a:rPr lang="de-DE" altLang="de-DE" sz="2800" dirty="0">
                <a:solidFill>
                  <a:srgbClr val="000000"/>
                </a:solidFill>
              </a:rPr>
              <a:t> Realschule, </a:t>
            </a:r>
            <a:br>
              <a:rPr lang="de-DE" altLang="de-DE" sz="2800" dirty="0">
                <a:solidFill>
                  <a:srgbClr val="000000"/>
                </a:solidFill>
              </a:rPr>
            </a:br>
            <a:r>
              <a:rPr lang="de-DE" altLang="de-DE" sz="2800" dirty="0">
                <a:solidFill>
                  <a:srgbClr val="000000"/>
                </a:solidFill>
              </a:rPr>
              <a:t>    Mittelschule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800" dirty="0">
                <a:solidFill>
                  <a:srgbClr val="000000"/>
                </a:solidFill>
              </a:rPr>
              <a:t>   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mit 2,66: </a:t>
            </a:r>
            <a:r>
              <a:rPr lang="de-DE" altLang="de-DE" sz="2800" dirty="0">
                <a:solidFill>
                  <a:srgbClr val="000000"/>
                </a:solidFill>
              </a:rPr>
              <a:t>geeignet für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Realschule, </a:t>
            </a:r>
            <a:r>
              <a:rPr lang="de-DE" altLang="de-DE" sz="2800" dirty="0">
                <a:solidFill>
                  <a:srgbClr val="000000"/>
                </a:solidFill>
              </a:rPr>
              <a:t>Mittelschule</a:t>
            </a:r>
          </a:p>
          <a:p>
            <a:pPr eaLnBrk="1" hangingPunct="1">
              <a:spcBef>
                <a:spcPts val="1200"/>
              </a:spcBef>
              <a:buFont typeface="Wingdings" pitchFamily="2" charset="2"/>
              <a:buChar char="Ø"/>
            </a:pPr>
            <a:r>
              <a:rPr lang="de-DE" altLang="de-DE" sz="2800" dirty="0">
                <a:solidFill>
                  <a:srgbClr val="000000"/>
                </a:solidFill>
              </a:rPr>
              <a:t>   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ab 3,00: </a:t>
            </a:r>
            <a:r>
              <a:rPr lang="de-DE" altLang="de-DE" sz="2800" dirty="0">
                <a:solidFill>
                  <a:srgbClr val="000000"/>
                </a:solidFill>
              </a:rPr>
              <a:t>geeignet für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Mittelschule</a:t>
            </a:r>
          </a:p>
          <a:p>
            <a:pPr marL="0" indent="0" eaLnBrk="1" hangingPunct="1">
              <a:spcBef>
                <a:spcPts val="1200"/>
              </a:spcBef>
              <a:buNone/>
            </a:pPr>
            <a:endParaRPr lang="de-DE" altLang="de-DE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2F67CE1-4D66-B04D-91C1-ECF76FB1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438" y="274638"/>
            <a:ext cx="6837362" cy="828948"/>
          </a:xfrm>
        </p:spPr>
        <p:txBody>
          <a:bodyPr/>
          <a:lstStyle/>
          <a:p>
            <a:pPr algn="r" eaLnBrk="1" hangingPunct="1"/>
            <a:r>
              <a:rPr lang="de-DE" altLang="de-DE" sz="3200" b="1" i="1" dirty="0">
                <a:solidFill>
                  <a:schemeClr val="accent1">
                    <a:lumMod val="50000"/>
                  </a:schemeClr>
                </a:solidFill>
              </a:rPr>
              <a:t>Übertrittszeugnis</a:t>
            </a:r>
          </a:p>
        </p:txBody>
      </p:sp>
    </p:spTree>
    <p:extLst>
      <p:ext uri="{BB962C8B-B14F-4D97-AF65-F5344CB8AC3E}">
        <p14:creationId xmlns:p14="http://schemas.microsoft.com/office/powerpoint/2010/main" val="88319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4B54D818-119A-6E4C-B19F-3A424A229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5775" y="246063"/>
            <a:ext cx="8229600" cy="889054"/>
          </a:xfrm>
        </p:spPr>
        <p:txBody>
          <a:bodyPr/>
          <a:lstStyle/>
          <a:p>
            <a:pPr algn="r" eaLnBrk="1" hangingPunct="1">
              <a:defRPr/>
            </a:pPr>
            <a:r>
              <a:rPr lang="de-DE" altLang="de-DE" sz="3200" b="1" i="1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Entscheidungshilfen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1F811C8-4EC4-6747-BD18-E4DE01B2C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" y="1974833"/>
            <a:ext cx="8229600" cy="364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de-DE" altLang="de-DE" sz="2800" dirty="0"/>
              <a:t>Nutzen Sie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Informationsveranstaltungen!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de-DE" altLang="de-DE" sz="2800" dirty="0"/>
              <a:t>Ausgangspunkt aller Überlegungen: </a:t>
            </a:r>
            <a:br>
              <a:rPr lang="de-DE" altLang="de-DE" sz="2800" dirty="0"/>
            </a:b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Gespräche mit der Klassenlehrkraft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Beobachten</a:t>
            </a:r>
            <a:r>
              <a:rPr lang="de-DE" altLang="de-DE" sz="2800" dirty="0"/>
              <a:t> Sie ihr Kind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de-DE" altLang="de-DE" sz="2800" dirty="0"/>
              <a:t>Übertritt </a:t>
            </a:r>
            <a:r>
              <a:rPr lang="de-DE" altLang="de-DE" sz="2800" dirty="0">
                <a:solidFill>
                  <a:schemeClr val="accent1">
                    <a:lumMod val="75000"/>
                  </a:schemeClr>
                </a:solidFill>
              </a:rPr>
              <a:t>später?</a:t>
            </a:r>
          </a:p>
          <a:p>
            <a:pPr marL="0" indent="0" eaLnBrk="1" hangingPunct="1">
              <a:lnSpc>
                <a:spcPct val="90000"/>
              </a:lnSpc>
              <a:spcBef>
                <a:spcPct val="100000"/>
              </a:spcBef>
              <a:buNone/>
            </a:pPr>
            <a:endParaRPr lang="de-DE" altLang="de-DE" sz="2800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8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15E410A8-4E0E-D241-95B9-46B4A90DA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2034540"/>
            <a:ext cx="8188325" cy="367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r>
              <a:rPr lang="de-DE" sz="2800" b="1" dirty="0">
                <a:solidFill>
                  <a:schemeClr val="accent1">
                    <a:lumMod val="75000"/>
                  </a:schemeClr>
                </a:solidFill>
              </a:rPr>
              <a:t>Jahrgangsstufe 5 als Gelenkklasse mit verstärkter individueller Förderung</a:t>
            </a:r>
          </a:p>
          <a:p>
            <a:endParaRPr lang="de-DE" sz="2800" b="1" dirty="0">
              <a:solidFill>
                <a:srgbClr val="00774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2800" b="1" dirty="0"/>
              <a:t> </a:t>
            </a:r>
            <a:r>
              <a:rPr lang="de-DE" sz="2800" dirty="0"/>
              <a:t>Leistungsstarke Schüler können unterstützt werden für einen möglichen Übertritt an eine andere Schulart</a:t>
            </a:r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2F67CE1-4D66-B04D-91C1-ECF76FB1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438" y="274638"/>
            <a:ext cx="6837362" cy="828948"/>
          </a:xfrm>
        </p:spPr>
        <p:txBody>
          <a:bodyPr/>
          <a:lstStyle/>
          <a:p>
            <a:pPr algn="r" eaLnBrk="1" hangingPunct="1"/>
            <a:r>
              <a:rPr lang="de-DE" altLang="de-DE" sz="3200" b="1" i="1" dirty="0">
                <a:solidFill>
                  <a:schemeClr val="accent1">
                    <a:lumMod val="50000"/>
                  </a:schemeClr>
                </a:solidFill>
              </a:rPr>
              <a:t>Gelenkklasse</a:t>
            </a:r>
          </a:p>
        </p:txBody>
      </p:sp>
    </p:spTree>
    <p:extLst>
      <p:ext uri="{BB962C8B-B14F-4D97-AF65-F5344CB8AC3E}">
        <p14:creationId xmlns:p14="http://schemas.microsoft.com/office/powerpoint/2010/main" val="38667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907</Words>
  <Application>Microsoft Macintosh PowerPoint</Application>
  <PresentationFormat>Bildschirmpräsentation (4:3)</PresentationFormat>
  <Paragraphs>189</Paragraphs>
  <Slides>22</Slides>
  <Notes>3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22</vt:i4>
      </vt:variant>
    </vt:vector>
  </HeadingPairs>
  <TitlesOfParts>
    <vt:vector size="33" baseType="lpstr">
      <vt:lpstr>Arial</vt:lpstr>
      <vt:lpstr>Calibri</vt:lpstr>
      <vt:lpstr>Ink Free</vt:lpstr>
      <vt:lpstr>Times New Roman</vt:lpstr>
      <vt:lpstr>Wingdings</vt:lpstr>
      <vt:lpstr>Larissa-Design</vt:lpstr>
      <vt:lpstr>1_Larissa-Design</vt:lpstr>
      <vt:lpstr>2_Larissa-Design</vt:lpstr>
      <vt:lpstr>3_Larissa-Design</vt:lpstr>
      <vt:lpstr>4_Larissa-Design</vt:lpstr>
      <vt:lpstr>5_Larissa-Design</vt:lpstr>
      <vt:lpstr>PowerPoint-Präsentation</vt:lpstr>
      <vt:lpstr>PowerPoint-Präsentation</vt:lpstr>
      <vt:lpstr>Welche Schule soll mein Kind besuchen?</vt:lpstr>
      <vt:lpstr>Entscheidungshilfen</vt:lpstr>
      <vt:lpstr>PowerPoint-Präsentation</vt:lpstr>
      <vt:lpstr>Fahrplan für den Übertritt - 4. Klasse</vt:lpstr>
      <vt:lpstr>Übertrittszeugnis</vt:lpstr>
      <vt:lpstr>Entscheidungshilfen</vt:lpstr>
      <vt:lpstr>Gelenkklasse</vt:lpstr>
      <vt:lpstr>Gelenkklasse</vt:lpstr>
      <vt:lpstr>MS Wallersdorf</vt:lpstr>
      <vt:lpstr>Theorie und Praxis </vt:lpstr>
      <vt:lpstr>„Stark für den Beruf“ – Lernfeld  „Wirtschaft und Beruf“ (WiB)</vt:lpstr>
      <vt:lpstr>Einzigartig...</vt:lpstr>
      <vt:lpstr>Abschlüsse an der Mittelschule</vt:lpstr>
      <vt:lpstr>PowerPoint-Präsentation</vt:lpstr>
      <vt:lpstr>PowerPoint-Präsentation</vt:lpstr>
      <vt:lpstr>Abschlüsse an der Mittelschule</vt:lpstr>
      <vt:lpstr>Weitere Wege zum Mittleren Schulabschluss nach der Mittelschule</vt:lpstr>
      <vt:lpstr>Kein Abschluss ohne Anschluss</vt:lpstr>
      <vt:lpstr>PowerPoint-Präsentation</vt:lpstr>
      <vt:lpstr>Zum Schluss..</vt:lpstr>
    </vt:vector>
  </TitlesOfParts>
  <Company>Hauptschule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moni</dc:creator>
  <cp:lastModifiedBy>Franz Hochstetter</cp:lastModifiedBy>
  <cp:revision>534</cp:revision>
  <cp:lastPrinted>2020-09-20T07:48:07Z</cp:lastPrinted>
  <dcterms:created xsi:type="dcterms:W3CDTF">2013-10-25T07:18:45Z</dcterms:created>
  <dcterms:modified xsi:type="dcterms:W3CDTF">2023-10-19T11:23:18Z</dcterms:modified>
</cp:coreProperties>
</file>