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4223" r:id="rId2"/>
    <p:sldMasterId id="2147484233" r:id="rId3"/>
    <p:sldMasterId id="2147484243" r:id="rId4"/>
    <p:sldMasterId id="2147484253" r:id="rId5"/>
    <p:sldMasterId id="2147484263" r:id="rId6"/>
  </p:sldMasterIdLst>
  <p:notesMasterIdLst>
    <p:notesMasterId r:id="rId23"/>
  </p:notesMasterIdLst>
  <p:handoutMasterIdLst>
    <p:handoutMasterId r:id="rId24"/>
  </p:handoutMasterIdLst>
  <p:sldIdLst>
    <p:sldId id="598" r:id="rId7"/>
    <p:sldId id="599" r:id="rId8"/>
    <p:sldId id="639" r:id="rId9"/>
    <p:sldId id="523" r:id="rId10"/>
    <p:sldId id="521" r:id="rId11"/>
    <p:sldId id="600" r:id="rId12"/>
    <p:sldId id="611" r:id="rId13"/>
    <p:sldId id="524" r:id="rId14"/>
    <p:sldId id="619" r:id="rId15"/>
    <p:sldId id="534" r:id="rId16"/>
    <p:sldId id="624" r:id="rId17"/>
    <p:sldId id="595" r:id="rId18"/>
    <p:sldId id="597" r:id="rId19"/>
    <p:sldId id="629" r:id="rId20"/>
    <p:sldId id="604" r:id="rId21"/>
    <p:sldId id="279" r:id="rId22"/>
  </p:sldIdLst>
  <p:sldSz cx="9144000" cy="6858000" type="screen4x3"/>
  <p:notesSz cx="10012363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58"/>
  </p:normalViewPr>
  <p:slideViewPr>
    <p:cSldViewPr snapToGrid="0">
      <p:cViewPr varScale="1">
        <p:scale>
          <a:sx n="60" d="100"/>
          <a:sy n="60" d="100"/>
        </p:scale>
        <p:origin x="1416" y="28"/>
      </p:cViewPr>
      <p:guideLst>
        <p:guide orient="horz" pos="2160"/>
        <p:guide pos="1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8323C-C373-4D8E-BB51-43F82DCA586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A50C976-B8E9-48AA-91DB-1DEC312F7CC9}">
      <dgm:prSet custT="1"/>
      <dgm:spPr/>
      <dgm:t>
        <a:bodyPr/>
        <a:lstStyle/>
        <a:p>
          <a:pPr>
            <a:defRPr cap="all"/>
          </a:pPr>
          <a:r>
            <a:rPr lang="de-DE" sz="1800" b="1" dirty="0"/>
            <a:t>23. Januar 2026: </a:t>
          </a:r>
        </a:p>
        <a:p>
          <a:pPr>
            <a:defRPr cap="all"/>
          </a:pPr>
          <a:r>
            <a:rPr lang="de-DE" sz="1800" b="1" dirty="0"/>
            <a:t>Zwischenbericht (anstelle ZZ) 		</a:t>
          </a:r>
        </a:p>
        <a:p>
          <a:pPr>
            <a:defRPr cap="all"/>
          </a:pPr>
          <a:r>
            <a:rPr lang="de-DE" sz="1800" b="1" dirty="0"/>
            <a:t>zum Leistungsstand (alle Fächer)</a:t>
          </a:r>
          <a:endParaRPr lang="en-US" sz="1800" b="1" dirty="0"/>
        </a:p>
      </dgm:t>
    </dgm:pt>
    <dgm:pt modelId="{E23D99BA-7E73-4A28-AFC2-3987101B8EF5}" type="parTrans" cxnId="{41D57B6C-2ECC-4516-8D33-104898298792}">
      <dgm:prSet/>
      <dgm:spPr/>
      <dgm:t>
        <a:bodyPr/>
        <a:lstStyle/>
        <a:p>
          <a:endParaRPr lang="en-US"/>
        </a:p>
      </dgm:t>
    </dgm:pt>
    <dgm:pt modelId="{80963AD7-8CB7-4777-B155-AC32C4FA8815}" type="sibTrans" cxnId="{41D57B6C-2ECC-4516-8D33-104898298792}">
      <dgm:prSet/>
      <dgm:spPr/>
      <dgm:t>
        <a:bodyPr/>
        <a:lstStyle/>
        <a:p>
          <a:endParaRPr lang="en-US"/>
        </a:p>
      </dgm:t>
    </dgm:pt>
    <dgm:pt modelId="{B6DC86FA-F9A5-4BFA-84F8-8F203039B9D9}">
      <dgm:prSet custT="1"/>
      <dgm:spPr/>
      <dgm:t>
        <a:bodyPr/>
        <a:lstStyle/>
        <a:p>
          <a:pPr>
            <a:defRPr cap="all"/>
          </a:pPr>
          <a:r>
            <a:rPr lang="de-DE" sz="1800" b="1" dirty="0"/>
            <a:t>   4. Mai 2026:	</a:t>
          </a:r>
        </a:p>
        <a:p>
          <a:pPr>
            <a:defRPr cap="all"/>
          </a:pPr>
          <a:r>
            <a:rPr lang="de-DE" sz="1800" b="1" dirty="0"/>
            <a:t>Jeder Schüler erhält </a:t>
          </a:r>
          <a:br>
            <a:rPr lang="de-DE" sz="1800" b="1" dirty="0"/>
          </a:br>
          <a:r>
            <a:rPr lang="de-DE" sz="1800" b="1" dirty="0"/>
            <a:t>ein Übertrittszeugnis </a:t>
          </a:r>
          <a:br>
            <a:rPr lang="de-DE" sz="1800" b="1" dirty="0"/>
          </a:br>
          <a:r>
            <a:rPr lang="de-DE" sz="1800" b="1" dirty="0"/>
            <a:t>	</a:t>
          </a:r>
        </a:p>
        <a:p>
          <a:pPr>
            <a:defRPr cap="all"/>
          </a:pPr>
          <a:r>
            <a:rPr lang="de-DE" sz="1800" b="1" dirty="0"/>
            <a:t>(mit Eignungs-feststellung</a:t>
          </a:r>
          <a:r>
            <a:rPr lang="de-DE" sz="1200" dirty="0"/>
            <a:t>)</a:t>
          </a:r>
          <a:endParaRPr lang="en-US" sz="1200" dirty="0"/>
        </a:p>
      </dgm:t>
    </dgm:pt>
    <dgm:pt modelId="{BCF9C329-3610-44D5-8ADE-0424F3D1CDBD}" type="parTrans" cxnId="{C43217E9-9A0A-4B57-9337-8B6F64CE8B97}">
      <dgm:prSet/>
      <dgm:spPr/>
      <dgm:t>
        <a:bodyPr/>
        <a:lstStyle/>
        <a:p>
          <a:endParaRPr lang="en-US"/>
        </a:p>
      </dgm:t>
    </dgm:pt>
    <dgm:pt modelId="{6696892D-BD8E-4955-8463-95130E845C53}" type="sibTrans" cxnId="{C43217E9-9A0A-4B57-9337-8B6F64CE8B97}">
      <dgm:prSet/>
      <dgm:spPr/>
      <dgm:t>
        <a:bodyPr/>
        <a:lstStyle/>
        <a:p>
          <a:endParaRPr lang="en-US"/>
        </a:p>
      </dgm:t>
    </dgm:pt>
    <dgm:pt modelId="{DA9330EF-9744-4982-A923-2C2E7B4A18C3}">
      <dgm:prSet custT="1"/>
      <dgm:spPr/>
      <dgm:t>
        <a:bodyPr/>
        <a:lstStyle/>
        <a:p>
          <a:pPr>
            <a:defRPr cap="all"/>
          </a:pPr>
          <a:r>
            <a:rPr lang="de-DE" sz="1800" b="1" dirty="0"/>
            <a:t>11.- 13./15. Mai 2026:</a:t>
          </a:r>
        </a:p>
        <a:p>
          <a:pPr>
            <a:defRPr cap="all"/>
          </a:pPr>
          <a:endParaRPr lang="de-DE" sz="1800" b="1" dirty="0"/>
        </a:p>
        <a:p>
          <a:pPr>
            <a:defRPr cap="all"/>
          </a:pPr>
          <a:r>
            <a:rPr lang="de-DE" sz="1800" b="1" dirty="0"/>
            <a:t>Anmeldung (Einschreibung)</a:t>
          </a:r>
          <a:endParaRPr lang="en-US" sz="1200" dirty="0"/>
        </a:p>
      </dgm:t>
    </dgm:pt>
    <dgm:pt modelId="{D97851BA-F2E7-496F-B887-A3F3810D5A25}" type="parTrans" cxnId="{FC0D2210-C57F-4674-B9EF-85C0980ACBE9}">
      <dgm:prSet/>
      <dgm:spPr/>
      <dgm:t>
        <a:bodyPr/>
        <a:lstStyle/>
        <a:p>
          <a:endParaRPr lang="en-US"/>
        </a:p>
      </dgm:t>
    </dgm:pt>
    <dgm:pt modelId="{BFD0DAA9-F199-4A7B-9697-89299B0A3110}" type="sibTrans" cxnId="{FC0D2210-C57F-4674-B9EF-85C0980ACBE9}">
      <dgm:prSet/>
      <dgm:spPr/>
      <dgm:t>
        <a:bodyPr/>
        <a:lstStyle/>
        <a:p>
          <a:endParaRPr lang="en-US"/>
        </a:p>
      </dgm:t>
    </dgm:pt>
    <dgm:pt modelId="{9F4165AD-C8F7-4D1C-BE79-96EF274D18AA}">
      <dgm:prSet custT="1"/>
      <dgm:spPr/>
      <dgm:t>
        <a:bodyPr/>
        <a:lstStyle/>
        <a:p>
          <a:pPr>
            <a:defRPr cap="all"/>
          </a:pPr>
          <a:r>
            <a:rPr lang="de-DE" sz="1800" b="1" dirty="0"/>
            <a:t>19. - 21. Mai</a:t>
          </a:r>
        </a:p>
        <a:p>
          <a:pPr>
            <a:defRPr cap="all"/>
          </a:pPr>
          <a:endParaRPr lang="de-DE" sz="1800" b="1" dirty="0"/>
        </a:p>
        <a:p>
          <a:pPr>
            <a:defRPr cap="all"/>
          </a:pPr>
          <a:r>
            <a:rPr lang="de-DE" sz="1800" b="1" dirty="0"/>
            <a:t>Probeunterricht (wenn nötig</a:t>
          </a:r>
          <a:r>
            <a:rPr lang="de-DE" sz="1600" b="1" dirty="0"/>
            <a:t>)</a:t>
          </a:r>
        </a:p>
        <a:p>
          <a:pPr>
            <a:defRPr cap="all"/>
          </a:pPr>
          <a:r>
            <a:rPr lang="de-DE" sz="1600" b="1" dirty="0"/>
            <a:t>DEU/MA</a:t>
          </a:r>
          <a:endParaRPr lang="en-US" sz="1600" b="1" dirty="0"/>
        </a:p>
      </dgm:t>
    </dgm:pt>
    <dgm:pt modelId="{F2506E78-4FD3-40C8-8166-6967E3B30881}" type="parTrans" cxnId="{FF8F8051-1BCD-48E3-97F8-5FCA23C836FE}">
      <dgm:prSet/>
      <dgm:spPr/>
      <dgm:t>
        <a:bodyPr/>
        <a:lstStyle/>
        <a:p>
          <a:endParaRPr lang="en-US"/>
        </a:p>
      </dgm:t>
    </dgm:pt>
    <dgm:pt modelId="{91DD9314-317D-4014-A811-A96ADF5F3BD9}" type="sibTrans" cxnId="{FF8F8051-1BCD-48E3-97F8-5FCA23C836FE}">
      <dgm:prSet/>
      <dgm:spPr/>
      <dgm:t>
        <a:bodyPr/>
        <a:lstStyle/>
        <a:p>
          <a:endParaRPr lang="en-US"/>
        </a:p>
      </dgm:t>
    </dgm:pt>
    <dgm:pt modelId="{7DF18C86-1BA4-473F-BFA4-8B6A26A7749C}" type="pres">
      <dgm:prSet presAssocID="{58D8323C-C373-4D8E-BB51-43F82DCA586C}" presName="root" presStyleCnt="0">
        <dgm:presLayoutVars>
          <dgm:dir/>
          <dgm:resizeHandles val="exact"/>
        </dgm:presLayoutVars>
      </dgm:prSet>
      <dgm:spPr/>
    </dgm:pt>
    <dgm:pt modelId="{A94AFF88-3A5F-47CE-A66E-B95026FC1F38}" type="pres">
      <dgm:prSet presAssocID="{8A50C976-B8E9-48AA-91DB-1DEC312F7CC9}" presName="compNode" presStyleCnt="0"/>
      <dgm:spPr/>
    </dgm:pt>
    <dgm:pt modelId="{149B8506-EE5B-4159-959F-387BDCDEA711}" type="pres">
      <dgm:prSet presAssocID="{8A50C976-B8E9-48AA-91DB-1DEC312F7CC9}" presName="iconBgRect" presStyleLbl="bgShp" presStyleIdx="0" presStyleCnt="4"/>
      <dgm:spPr>
        <a:solidFill>
          <a:schemeClr val="tx2"/>
        </a:solidFill>
      </dgm:spPr>
    </dgm:pt>
    <dgm:pt modelId="{58C8B515-4980-4FC7-86FF-9EEC8ED311E5}" type="pres">
      <dgm:prSet presAssocID="{8A50C976-B8E9-48AA-91DB-1DEC312F7C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cker mit einfarbiger Füllung"/>
        </a:ext>
      </dgm:extLst>
    </dgm:pt>
    <dgm:pt modelId="{6DAC2F3A-36E3-4B86-B3E8-9DD55020A63E}" type="pres">
      <dgm:prSet presAssocID="{8A50C976-B8E9-48AA-91DB-1DEC312F7CC9}" presName="spaceRect" presStyleCnt="0"/>
      <dgm:spPr/>
    </dgm:pt>
    <dgm:pt modelId="{E219B96D-048D-46A6-A533-422540892D3E}" type="pres">
      <dgm:prSet presAssocID="{8A50C976-B8E9-48AA-91DB-1DEC312F7CC9}" presName="textRect" presStyleLbl="revTx" presStyleIdx="0" presStyleCnt="4" custScaleX="146481">
        <dgm:presLayoutVars>
          <dgm:chMax val="1"/>
          <dgm:chPref val="1"/>
        </dgm:presLayoutVars>
      </dgm:prSet>
      <dgm:spPr/>
    </dgm:pt>
    <dgm:pt modelId="{7B6252A8-D41C-4703-BA02-75BE21A3C1BF}" type="pres">
      <dgm:prSet presAssocID="{80963AD7-8CB7-4777-B155-AC32C4FA8815}" presName="sibTrans" presStyleCnt="0"/>
      <dgm:spPr/>
    </dgm:pt>
    <dgm:pt modelId="{EB85D5D4-BBAD-4E46-951C-610B732DD273}" type="pres">
      <dgm:prSet presAssocID="{B6DC86FA-F9A5-4BFA-84F8-8F203039B9D9}" presName="compNode" presStyleCnt="0"/>
      <dgm:spPr/>
    </dgm:pt>
    <dgm:pt modelId="{5642007F-153C-4C14-95C2-AC49B15A2C97}" type="pres">
      <dgm:prSet presAssocID="{B6DC86FA-F9A5-4BFA-84F8-8F203039B9D9}" presName="iconBgRect" presStyleLbl="bgShp" presStyleIdx="1" presStyleCnt="4" custLinFactNeighborX="3331" custLinFactNeighborY="-2221"/>
      <dgm:spPr>
        <a:solidFill>
          <a:schemeClr val="tx2"/>
        </a:solidFill>
      </dgm:spPr>
    </dgm:pt>
    <dgm:pt modelId="{33A2B255-D2F3-4881-A738-C2192E9D6E62}" type="pres">
      <dgm:prSet presAssocID="{B6DC86FA-F9A5-4BFA-84F8-8F203039B9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wirrte Person mit einfarbiger Füllung"/>
        </a:ext>
      </dgm:extLst>
    </dgm:pt>
    <dgm:pt modelId="{3F966B56-3976-47DF-A6D9-AD3907F33EA0}" type="pres">
      <dgm:prSet presAssocID="{B6DC86FA-F9A5-4BFA-84F8-8F203039B9D9}" presName="spaceRect" presStyleCnt="0"/>
      <dgm:spPr/>
    </dgm:pt>
    <dgm:pt modelId="{D7E43972-2893-4502-AE4C-F7D8272C73E9}" type="pres">
      <dgm:prSet presAssocID="{B6DC86FA-F9A5-4BFA-84F8-8F203039B9D9}" presName="textRect" presStyleLbl="revTx" presStyleIdx="1" presStyleCnt="4" custScaleX="149499" custScaleY="100097">
        <dgm:presLayoutVars>
          <dgm:chMax val="1"/>
          <dgm:chPref val="1"/>
        </dgm:presLayoutVars>
      </dgm:prSet>
      <dgm:spPr/>
    </dgm:pt>
    <dgm:pt modelId="{7BD25FB0-89BE-45C8-8B39-CE623929B0C6}" type="pres">
      <dgm:prSet presAssocID="{6696892D-BD8E-4955-8463-95130E845C53}" presName="sibTrans" presStyleCnt="0"/>
      <dgm:spPr/>
    </dgm:pt>
    <dgm:pt modelId="{30BBD5EB-2FCF-4A33-9428-915280B9FF6E}" type="pres">
      <dgm:prSet presAssocID="{DA9330EF-9744-4982-A923-2C2E7B4A18C3}" presName="compNode" presStyleCnt="0"/>
      <dgm:spPr/>
    </dgm:pt>
    <dgm:pt modelId="{BC605488-F3D1-4CD0-9CDE-CE54D639A586}" type="pres">
      <dgm:prSet presAssocID="{DA9330EF-9744-4982-A923-2C2E7B4A18C3}" presName="iconBgRect" presStyleLbl="bgShp" presStyleIdx="2" presStyleCnt="4" custLinFactNeighborX="-1110" custLinFactNeighborY="3331"/>
      <dgm:spPr>
        <a:solidFill>
          <a:schemeClr val="tx2"/>
        </a:solidFill>
      </dgm:spPr>
    </dgm:pt>
    <dgm:pt modelId="{4AAF5494-DC2E-4011-BB5B-669498246FB9}" type="pres">
      <dgm:prSet presAssocID="{DA9330EF-9744-4982-A923-2C2E7B4A18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ligraphie-Stift mit einfarbiger Füllung"/>
        </a:ext>
      </dgm:extLst>
    </dgm:pt>
    <dgm:pt modelId="{ADDD84EE-D6E8-4810-9302-C409F6625290}" type="pres">
      <dgm:prSet presAssocID="{DA9330EF-9744-4982-A923-2C2E7B4A18C3}" presName="spaceRect" presStyleCnt="0"/>
      <dgm:spPr/>
    </dgm:pt>
    <dgm:pt modelId="{E0E2FD4A-E0A1-43AC-B2BF-E021233129D0}" type="pres">
      <dgm:prSet presAssocID="{DA9330EF-9744-4982-A923-2C2E7B4A18C3}" presName="textRect" presStyleLbl="revTx" presStyleIdx="2" presStyleCnt="4" custScaleX="120216" custScaleY="103090">
        <dgm:presLayoutVars>
          <dgm:chMax val="1"/>
          <dgm:chPref val="1"/>
        </dgm:presLayoutVars>
      </dgm:prSet>
      <dgm:spPr/>
    </dgm:pt>
    <dgm:pt modelId="{CFBBECCE-08C6-4EE8-A472-0EFFEF7323E7}" type="pres">
      <dgm:prSet presAssocID="{BFD0DAA9-F199-4A7B-9697-89299B0A3110}" presName="sibTrans" presStyleCnt="0"/>
      <dgm:spPr/>
    </dgm:pt>
    <dgm:pt modelId="{F7083DBC-1ACA-49E9-9EFB-83E438B7EF52}" type="pres">
      <dgm:prSet presAssocID="{9F4165AD-C8F7-4D1C-BE79-96EF274D18AA}" presName="compNode" presStyleCnt="0"/>
      <dgm:spPr/>
    </dgm:pt>
    <dgm:pt modelId="{B9F5573C-9F35-4C71-A134-0BF6E3215404}" type="pres">
      <dgm:prSet presAssocID="{9F4165AD-C8F7-4D1C-BE79-96EF274D18AA}" presName="iconBgRect" presStyleLbl="bgShp" presStyleIdx="3" presStyleCnt="4"/>
      <dgm:spPr>
        <a:solidFill>
          <a:schemeClr val="tx2"/>
        </a:solidFill>
      </dgm:spPr>
    </dgm:pt>
    <dgm:pt modelId="{33F12993-95BC-4E25-B1DC-A8FBB55555A8}" type="pres">
      <dgm:prSet presAssocID="{9F4165AD-C8F7-4D1C-BE79-96EF274D18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nzimmer mit einfarbiger Füllung"/>
        </a:ext>
      </dgm:extLst>
    </dgm:pt>
    <dgm:pt modelId="{299ECE36-DBCC-45D2-9AE9-CAAE9A52C6A2}" type="pres">
      <dgm:prSet presAssocID="{9F4165AD-C8F7-4D1C-BE79-96EF274D18AA}" presName="spaceRect" presStyleCnt="0"/>
      <dgm:spPr/>
    </dgm:pt>
    <dgm:pt modelId="{0EEDB502-C38F-4B59-9D3B-99FFC5A434EC}" type="pres">
      <dgm:prSet presAssocID="{9F4165AD-C8F7-4D1C-BE79-96EF274D18AA}" presName="textRect" presStyleLbl="revTx" presStyleIdx="3" presStyleCnt="4" custScaleX="125728" custScaleY="100355">
        <dgm:presLayoutVars>
          <dgm:chMax val="1"/>
          <dgm:chPref val="1"/>
        </dgm:presLayoutVars>
      </dgm:prSet>
      <dgm:spPr/>
    </dgm:pt>
  </dgm:ptLst>
  <dgm:cxnLst>
    <dgm:cxn modelId="{FC0D2210-C57F-4674-B9EF-85C0980ACBE9}" srcId="{58D8323C-C373-4D8E-BB51-43F82DCA586C}" destId="{DA9330EF-9744-4982-A923-2C2E7B4A18C3}" srcOrd="2" destOrd="0" parTransId="{D97851BA-F2E7-496F-B887-A3F3810D5A25}" sibTransId="{BFD0DAA9-F199-4A7B-9697-89299B0A3110}"/>
    <dgm:cxn modelId="{02C6622D-6231-4F48-A10F-71FFFAE5037E}" type="presOf" srcId="{DA9330EF-9744-4982-A923-2C2E7B4A18C3}" destId="{E0E2FD4A-E0A1-43AC-B2BF-E021233129D0}" srcOrd="0" destOrd="0" presId="urn:microsoft.com/office/officeart/2018/5/layout/IconCircleLabelList"/>
    <dgm:cxn modelId="{B46BFA64-E5EE-4CBD-AE0E-FFBDB4F3D0B6}" type="presOf" srcId="{8A50C976-B8E9-48AA-91DB-1DEC312F7CC9}" destId="{E219B96D-048D-46A6-A533-422540892D3E}" srcOrd="0" destOrd="0" presId="urn:microsoft.com/office/officeart/2018/5/layout/IconCircleLabelList"/>
    <dgm:cxn modelId="{17544E4C-3B5A-4C11-AE43-F226DAD29857}" type="presOf" srcId="{B6DC86FA-F9A5-4BFA-84F8-8F203039B9D9}" destId="{D7E43972-2893-4502-AE4C-F7D8272C73E9}" srcOrd="0" destOrd="0" presId="urn:microsoft.com/office/officeart/2018/5/layout/IconCircleLabelList"/>
    <dgm:cxn modelId="{41D57B6C-2ECC-4516-8D33-104898298792}" srcId="{58D8323C-C373-4D8E-BB51-43F82DCA586C}" destId="{8A50C976-B8E9-48AA-91DB-1DEC312F7CC9}" srcOrd="0" destOrd="0" parTransId="{E23D99BA-7E73-4A28-AFC2-3987101B8EF5}" sibTransId="{80963AD7-8CB7-4777-B155-AC32C4FA8815}"/>
    <dgm:cxn modelId="{FF8F8051-1BCD-48E3-97F8-5FCA23C836FE}" srcId="{58D8323C-C373-4D8E-BB51-43F82DCA586C}" destId="{9F4165AD-C8F7-4D1C-BE79-96EF274D18AA}" srcOrd="3" destOrd="0" parTransId="{F2506E78-4FD3-40C8-8166-6967E3B30881}" sibTransId="{91DD9314-317D-4014-A811-A96ADF5F3BD9}"/>
    <dgm:cxn modelId="{EEC370C1-4BAE-499A-BD0A-9E7DBC3D73E1}" type="presOf" srcId="{9F4165AD-C8F7-4D1C-BE79-96EF274D18AA}" destId="{0EEDB502-C38F-4B59-9D3B-99FFC5A434EC}" srcOrd="0" destOrd="0" presId="urn:microsoft.com/office/officeart/2018/5/layout/IconCircleLabelList"/>
    <dgm:cxn modelId="{9B21ACC5-AC10-494B-9777-F29A6566BC78}" type="presOf" srcId="{58D8323C-C373-4D8E-BB51-43F82DCA586C}" destId="{7DF18C86-1BA4-473F-BFA4-8B6A26A7749C}" srcOrd="0" destOrd="0" presId="urn:microsoft.com/office/officeart/2018/5/layout/IconCircleLabelList"/>
    <dgm:cxn modelId="{C43217E9-9A0A-4B57-9337-8B6F64CE8B97}" srcId="{58D8323C-C373-4D8E-BB51-43F82DCA586C}" destId="{B6DC86FA-F9A5-4BFA-84F8-8F203039B9D9}" srcOrd="1" destOrd="0" parTransId="{BCF9C329-3610-44D5-8ADE-0424F3D1CDBD}" sibTransId="{6696892D-BD8E-4955-8463-95130E845C53}"/>
    <dgm:cxn modelId="{10418962-BEBB-41F8-B70A-266B14ABA4F0}" type="presParOf" srcId="{7DF18C86-1BA4-473F-BFA4-8B6A26A7749C}" destId="{A94AFF88-3A5F-47CE-A66E-B95026FC1F38}" srcOrd="0" destOrd="0" presId="urn:microsoft.com/office/officeart/2018/5/layout/IconCircleLabelList"/>
    <dgm:cxn modelId="{B8FA63FB-B0B3-4468-8028-F95304F3336F}" type="presParOf" srcId="{A94AFF88-3A5F-47CE-A66E-B95026FC1F38}" destId="{149B8506-EE5B-4159-959F-387BDCDEA711}" srcOrd="0" destOrd="0" presId="urn:microsoft.com/office/officeart/2018/5/layout/IconCircleLabelList"/>
    <dgm:cxn modelId="{DED625A4-FCFB-4C03-B868-719C1CE64F46}" type="presParOf" srcId="{A94AFF88-3A5F-47CE-A66E-B95026FC1F38}" destId="{58C8B515-4980-4FC7-86FF-9EEC8ED311E5}" srcOrd="1" destOrd="0" presId="urn:microsoft.com/office/officeart/2018/5/layout/IconCircleLabelList"/>
    <dgm:cxn modelId="{B341D374-9887-4419-8875-4EF95DA78FDF}" type="presParOf" srcId="{A94AFF88-3A5F-47CE-A66E-B95026FC1F38}" destId="{6DAC2F3A-36E3-4B86-B3E8-9DD55020A63E}" srcOrd="2" destOrd="0" presId="urn:microsoft.com/office/officeart/2018/5/layout/IconCircleLabelList"/>
    <dgm:cxn modelId="{C5976AF8-2DA4-4B68-A1D8-B7E8AE190DB9}" type="presParOf" srcId="{A94AFF88-3A5F-47CE-A66E-B95026FC1F38}" destId="{E219B96D-048D-46A6-A533-422540892D3E}" srcOrd="3" destOrd="0" presId="urn:microsoft.com/office/officeart/2018/5/layout/IconCircleLabelList"/>
    <dgm:cxn modelId="{0B332E26-2BA4-4F69-9247-ED83FD871430}" type="presParOf" srcId="{7DF18C86-1BA4-473F-BFA4-8B6A26A7749C}" destId="{7B6252A8-D41C-4703-BA02-75BE21A3C1BF}" srcOrd="1" destOrd="0" presId="urn:microsoft.com/office/officeart/2018/5/layout/IconCircleLabelList"/>
    <dgm:cxn modelId="{68AAECE7-E1B1-4162-9A63-95A8D57877C8}" type="presParOf" srcId="{7DF18C86-1BA4-473F-BFA4-8B6A26A7749C}" destId="{EB85D5D4-BBAD-4E46-951C-610B732DD273}" srcOrd="2" destOrd="0" presId="urn:microsoft.com/office/officeart/2018/5/layout/IconCircleLabelList"/>
    <dgm:cxn modelId="{5BAF6641-1608-45A4-9A6B-FFB4CA2AC112}" type="presParOf" srcId="{EB85D5D4-BBAD-4E46-951C-610B732DD273}" destId="{5642007F-153C-4C14-95C2-AC49B15A2C97}" srcOrd="0" destOrd="0" presId="urn:microsoft.com/office/officeart/2018/5/layout/IconCircleLabelList"/>
    <dgm:cxn modelId="{259BD559-3471-47E9-8740-DF2A09FF670B}" type="presParOf" srcId="{EB85D5D4-BBAD-4E46-951C-610B732DD273}" destId="{33A2B255-D2F3-4881-A738-C2192E9D6E62}" srcOrd="1" destOrd="0" presId="urn:microsoft.com/office/officeart/2018/5/layout/IconCircleLabelList"/>
    <dgm:cxn modelId="{26FC04F0-7733-4F67-BE15-74678AFB190A}" type="presParOf" srcId="{EB85D5D4-BBAD-4E46-951C-610B732DD273}" destId="{3F966B56-3976-47DF-A6D9-AD3907F33EA0}" srcOrd="2" destOrd="0" presId="urn:microsoft.com/office/officeart/2018/5/layout/IconCircleLabelList"/>
    <dgm:cxn modelId="{11DB8252-D8E6-405F-82CC-8BA8FBEEBC57}" type="presParOf" srcId="{EB85D5D4-BBAD-4E46-951C-610B732DD273}" destId="{D7E43972-2893-4502-AE4C-F7D8272C73E9}" srcOrd="3" destOrd="0" presId="urn:microsoft.com/office/officeart/2018/5/layout/IconCircleLabelList"/>
    <dgm:cxn modelId="{94C742D1-783F-4C46-8B02-939B5335A0DA}" type="presParOf" srcId="{7DF18C86-1BA4-473F-BFA4-8B6A26A7749C}" destId="{7BD25FB0-89BE-45C8-8B39-CE623929B0C6}" srcOrd="3" destOrd="0" presId="urn:microsoft.com/office/officeart/2018/5/layout/IconCircleLabelList"/>
    <dgm:cxn modelId="{0C146056-02FB-456C-B1C9-6F3E0105F6F9}" type="presParOf" srcId="{7DF18C86-1BA4-473F-BFA4-8B6A26A7749C}" destId="{30BBD5EB-2FCF-4A33-9428-915280B9FF6E}" srcOrd="4" destOrd="0" presId="urn:microsoft.com/office/officeart/2018/5/layout/IconCircleLabelList"/>
    <dgm:cxn modelId="{46969EFC-C965-48A4-88FE-DA37794E852B}" type="presParOf" srcId="{30BBD5EB-2FCF-4A33-9428-915280B9FF6E}" destId="{BC605488-F3D1-4CD0-9CDE-CE54D639A586}" srcOrd="0" destOrd="0" presId="urn:microsoft.com/office/officeart/2018/5/layout/IconCircleLabelList"/>
    <dgm:cxn modelId="{A03265D7-4993-41C5-89EC-C9FA0D4FA8A4}" type="presParOf" srcId="{30BBD5EB-2FCF-4A33-9428-915280B9FF6E}" destId="{4AAF5494-DC2E-4011-BB5B-669498246FB9}" srcOrd="1" destOrd="0" presId="urn:microsoft.com/office/officeart/2018/5/layout/IconCircleLabelList"/>
    <dgm:cxn modelId="{FB1617CA-22F0-4D12-8C39-1EB8E8CC13C8}" type="presParOf" srcId="{30BBD5EB-2FCF-4A33-9428-915280B9FF6E}" destId="{ADDD84EE-D6E8-4810-9302-C409F6625290}" srcOrd="2" destOrd="0" presId="urn:microsoft.com/office/officeart/2018/5/layout/IconCircleLabelList"/>
    <dgm:cxn modelId="{13A7E001-8852-4CA2-A9A2-63D275AFC26B}" type="presParOf" srcId="{30BBD5EB-2FCF-4A33-9428-915280B9FF6E}" destId="{E0E2FD4A-E0A1-43AC-B2BF-E021233129D0}" srcOrd="3" destOrd="0" presId="urn:microsoft.com/office/officeart/2018/5/layout/IconCircleLabelList"/>
    <dgm:cxn modelId="{54DFA24D-FFB1-4BDF-9BBF-D45567325BC4}" type="presParOf" srcId="{7DF18C86-1BA4-473F-BFA4-8B6A26A7749C}" destId="{CFBBECCE-08C6-4EE8-A472-0EFFEF7323E7}" srcOrd="5" destOrd="0" presId="urn:microsoft.com/office/officeart/2018/5/layout/IconCircleLabelList"/>
    <dgm:cxn modelId="{88E12473-BE51-4EB2-B704-DBE811D55F69}" type="presParOf" srcId="{7DF18C86-1BA4-473F-BFA4-8B6A26A7749C}" destId="{F7083DBC-1ACA-49E9-9EFB-83E438B7EF52}" srcOrd="6" destOrd="0" presId="urn:microsoft.com/office/officeart/2018/5/layout/IconCircleLabelList"/>
    <dgm:cxn modelId="{D8A494BE-4933-487E-A386-D191BEA7257C}" type="presParOf" srcId="{F7083DBC-1ACA-49E9-9EFB-83E438B7EF52}" destId="{B9F5573C-9F35-4C71-A134-0BF6E3215404}" srcOrd="0" destOrd="0" presId="urn:microsoft.com/office/officeart/2018/5/layout/IconCircleLabelList"/>
    <dgm:cxn modelId="{FE9EC503-612E-4AC3-8EA3-F4A30F53AF69}" type="presParOf" srcId="{F7083DBC-1ACA-49E9-9EFB-83E438B7EF52}" destId="{33F12993-95BC-4E25-B1DC-A8FBB55555A8}" srcOrd="1" destOrd="0" presId="urn:microsoft.com/office/officeart/2018/5/layout/IconCircleLabelList"/>
    <dgm:cxn modelId="{661B2D65-5FDD-4889-BE4D-27590334F8A8}" type="presParOf" srcId="{F7083DBC-1ACA-49E9-9EFB-83E438B7EF52}" destId="{299ECE36-DBCC-45D2-9AE9-CAAE9A52C6A2}" srcOrd="2" destOrd="0" presId="urn:microsoft.com/office/officeart/2018/5/layout/IconCircleLabelList"/>
    <dgm:cxn modelId="{A2864ADD-AE91-4BF0-BB69-3E3FAED60478}" type="presParOf" srcId="{F7083DBC-1ACA-49E9-9EFB-83E438B7EF52}" destId="{0EEDB502-C38F-4B59-9D3B-99FFC5A434E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B8506-EE5B-4159-959F-387BDCDEA711}">
      <dsp:nvSpPr>
        <dsp:cNvPr id="0" name=""/>
        <dsp:cNvSpPr/>
      </dsp:nvSpPr>
      <dsp:spPr>
        <a:xfrm>
          <a:off x="638575" y="789563"/>
          <a:ext cx="909281" cy="909281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8B515-4980-4FC7-86FF-9EEC8ED311E5}">
      <dsp:nvSpPr>
        <dsp:cNvPr id="0" name=""/>
        <dsp:cNvSpPr/>
      </dsp:nvSpPr>
      <dsp:spPr>
        <a:xfrm>
          <a:off x="832356" y="983345"/>
          <a:ext cx="521718" cy="52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9B96D-048D-46A6-A533-422540892D3E}">
      <dsp:nvSpPr>
        <dsp:cNvPr id="0" name=""/>
        <dsp:cNvSpPr/>
      </dsp:nvSpPr>
      <dsp:spPr>
        <a:xfrm>
          <a:off x="1475" y="1982063"/>
          <a:ext cx="2183482" cy="146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23. Januar 2026: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Zwischenbericht (anstelle ZZ) 	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zum Leistungsstand (alle Fächer)</a:t>
          </a:r>
          <a:endParaRPr lang="en-US" sz="1800" b="1" kern="1200" dirty="0"/>
        </a:p>
      </dsp:txBody>
      <dsp:txXfrm>
        <a:off x="1475" y="1982063"/>
        <a:ext cx="2183482" cy="1467822"/>
      </dsp:txXfrm>
    </dsp:sp>
    <dsp:sp modelId="{5642007F-153C-4C14-95C2-AC49B15A2C97}">
      <dsp:nvSpPr>
        <dsp:cNvPr id="0" name=""/>
        <dsp:cNvSpPr/>
      </dsp:nvSpPr>
      <dsp:spPr>
        <a:xfrm>
          <a:off x="3135699" y="769012"/>
          <a:ext cx="909281" cy="909281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2B255-D2F3-4881-A738-C2192E9D6E62}">
      <dsp:nvSpPr>
        <dsp:cNvPr id="0" name=""/>
        <dsp:cNvSpPr/>
      </dsp:nvSpPr>
      <dsp:spPr>
        <a:xfrm>
          <a:off x="3299192" y="982989"/>
          <a:ext cx="521718" cy="52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43972-2893-4502-AE4C-F7D8272C73E9}">
      <dsp:nvSpPr>
        <dsp:cNvPr id="0" name=""/>
        <dsp:cNvSpPr/>
      </dsp:nvSpPr>
      <dsp:spPr>
        <a:xfrm>
          <a:off x="2445816" y="1980996"/>
          <a:ext cx="2228469" cy="146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   4. Mai 2026: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Jeder Schüler erhält </a:t>
          </a:r>
          <a:br>
            <a:rPr lang="de-DE" sz="1800" b="1" kern="1200" dirty="0"/>
          </a:br>
          <a:r>
            <a:rPr lang="de-DE" sz="1800" b="1" kern="1200" dirty="0"/>
            <a:t>ein Übertrittszeugnis </a:t>
          </a:r>
          <a:br>
            <a:rPr lang="de-DE" sz="1800" b="1" kern="1200" dirty="0"/>
          </a:br>
          <a:r>
            <a:rPr lang="de-DE" sz="1800" b="1" kern="1200" dirty="0"/>
            <a:t>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(mit Eignungs-feststellung</a:t>
          </a:r>
          <a:r>
            <a:rPr lang="de-DE" sz="1200" kern="1200" dirty="0"/>
            <a:t>)</a:t>
          </a:r>
          <a:endParaRPr lang="en-US" sz="1200" kern="1200" dirty="0"/>
        </a:p>
      </dsp:txBody>
      <dsp:txXfrm>
        <a:off x="2445816" y="1980996"/>
        <a:ext cx="2228469" cy="1469245"/>
      </dsp:txXfrm>
    </dsp:sp>
    <dsp:sp modelId="{BC605488-F3D1-4CD0-9CDE-CE54D639A586}">
      <dsp:nvSpPr>
        <dsp:cNvPr id="0" name=""/>
        <dsp:cNvSpPr/>
      </dsp:nvSpPr>
      <dsp:spPr>
        <a:xfrm>
          <a:off x="5366396" y="808513"/>
          <a:ext cx="909281" cy="909281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F5494-DC2E-4011-BB5B-669498246FB9}">
      <dsp:nvSpPr>
        <dsp:cNvPr id="0" name=""/>
        <dsp:cNvSpPr/>
      </dsp:nvSpPr>
      <dsp:spPr>
        <a:xfrm>
          <a:off x="5570271" y="972006"/>
          <a:ext cx="521718" cy="521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2FD4A-E0A1-43AC-B2BF-E021233129D0}">
      <dsp:nvSpPr>
        <dsp:cNvPr id="0" name=""/>
        <dsp:cNvSpPr/>
      </dsp:nvSpPr>
      <dsp:spPr>
        <a:xfrm>
          <a:off x="4935145" y="1948047"/>
          <a:ext cx="1791969" cy="151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11.- 13./15. Mai 2026: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Anmeldung (Einschreibung)</a:t>
          </a:r>
          <a:endParaRPr lang="en-US" sz="1200" kern="1200" dirty="0"/>
        </a:p>
      </dsp:txBody>
      <dsp:txXfrm>
        <a:off x="4935145" y="1948047"/>
        <a:ext cx="1791969" cy="1513177"/>
      </dsp:txXfrm>
    </dsp:sp>
    <dsp:sp modelId="{B9F5573C-9F35-4C71-A134-0BF6E3215404}">
      <dsp:nvSpPr>
        <dsp:cNvPr id="0" name=""/>
        <dsp:cNvSpPr/>
      </dsp:nvSpPr>
      <dsp:spPr>
        <a:xfrm>
          <a:off x="7470400" y="788261"/>
          <a:ext cx="909281" cy="909281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12993-95BC-4E25-B1DC-A8FBB55555A8}">
      <dsp:nvSpPr>
        <dsp:cNvPr id="0" name=""/>
        <dsp:cNvSpPr/>
      </dsp:nvSpPr>
      <dsp:spPr>
        <a:xfrm>
          <a:off x="7664182" y="982042"/>
          <a:ext cx="521718" cy="5217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DB502-C38F-4B59-9D3B-99FFC5A434EC}">
      <dsp:nvSpPr>
        <dsp:cNvPr id="0" name=""/>
        <dsp:cNvSpPr/>
      </dsp:nvSpPr>
      <dsp:spPr>
        <a:xfrm>
          <a:off x="6987974" y="1978155"/>
          <a:ext cx="1874133" cy="147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19. - 21. Mai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de-DE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800" b="1" kern="1200" dirty="0"/>
            <a:t>Probeunterricht (wenn nötig</a:t>
          </a:r>
          <a:r>
            <a:rPr lang="de-DE" sz="1600" b="1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1" kern="1200" dirty="0"/>
            <a:t>DEU/MA</a:t>
          </a:r>
          <a:endParaRPr lang="en-US" sz="1600" b="1" kern="1200" dirty="0"/>
        </a:p>
      </dsp:txBody>
      <dsp:txXfrm>
        <a:off x="6987974" y="1978155"/>
        <a:ext cx="1874133" cy="147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95FCF0-3DA5-6540-AE8E-443AA71031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939930-E013-644C-9B79-DAE119DF6B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3672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918F833-D116-9445-AAE4-193661882B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C63FBC3-E799-DF49-8AAE-E6314FA4E8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3672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4222AF-53F6-2147-87AF-994BB27483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3D97FAE-DBFE-1A4D-8175-3488F72648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0ECEFFF-B66B-F345-B9AF-50DE16E70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73672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092334A-7F64-324A-BFF7-9AB27765B1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406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CFCB36B-FCDD-7948-B389-633EF2A341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982" y="3257741"/>
            <a:ext cx="7342400" cy="30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47B440-1C7B-D948-B0F6-E0DABE24F8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F4001453-6359-B54B-A296-EB65E27BD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3672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1613A4-108B-DD4B-A616-58B11438BA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613A4-108B-DD4B-A616-58B11438BAA8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955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5F4543E-68CC-30C5-4C39-4FE0B144A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29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3047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8767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4487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0207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52A12-C93F-498C-9812-F5F690F53006}" type="slidenum">
              <a:rPr lang="de-DE" altLang="de-D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83CB92-7106-AD1F-6543-3C7E985E7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21FD14D-13A5-FE87-BC89-C06DE3A6F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38812-EC1C-5C4A-8DEC-4ED04D8D311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59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9876C-6419-234C-8E36-3EB9DD14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E495-E973-DE4E-A5EE-EABD6B87CE58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5508C-6C2B-0349-925C-828CF001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FA027-5424-1B44-90F7-40C05AD7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3C4E-F499-684E-AEBF-A09AD60122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0496570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3454-54C3-6869-B792-4E13CA24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579F-FEDD-4B04-A7C0-FB5410EBCF4B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34975-C916-FC5C-BD99-4AF40B13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7EAE-397C-2C98-1D51-A4F57501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CD33-8AFE-4A7B-A9E5-79FB5A96F7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003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DFF6E9-A60E-3749-999A-3811191A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05BE73-D2B0-E84B-A48B-2723A8D15828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DF0C9-E64D-D245-A81F-1D69A3D4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1832A-E331-E947-BC1D-2499616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804831-463D-6444-9A16-8BF7252078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11619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D466123-4C7F-744C-8DA2-62A7CC58C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EC4E900A-9D0B-6D40-853F-8D685898CC8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646D5F1-A1E9-F049-BF1C-CF8E1F01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BA1151-3BC8-DF49-BBC8-4AC51AB82FE3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4637951-9B0C-0546-971E-FAF1CA9F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E8D39BE-2B41-3D42-B9BB-8858A2A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EB969D-4878-5845-820F-319E629E14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27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601E257-9227-E549-A745-991A937B5B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3C833452-FEAF-DD44-AE15-AF60BEBA66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1C892635-21C4-F24F-ABDD-61C4C8BE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F2806E-CD7F-0649-8C75-7F8A5110EF70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9E367B36-AB4F-C448-8585-3CF2E180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589D86AF-59A5-4B4D-8E07-A5FEB724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1204BA-71A4-274B-BE9C-73B29BB7EC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85862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DFD59A38-18BC-1D44-A380-8B6187F190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3181834-EB3A-E743-BE71-2F207257BA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CD5639B6-8FF4-624B-B5A8-B4D1850E7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3E5C66BD-2E50-5345-939D-AB08E618EE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741559D4-343D-1A4E-90F6-1F29B910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E7F7D6-4AB3-EC49-8F1D-74E6E1FFC6EF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8A14DC95-0EAA-7142-B5BE-96EE225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06610362-7B3C-2F44-91E7-DED41360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51ADAB-515A-8D47-B197-A279C803AD6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72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B17AF2FF-C5F9-924E-8BBD-4AA120EBC1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EB87B628-FC35-0C41-ABF6-ED25E7F2DDE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7EB9B0A3-E373-5140-AB79-B47E8C31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EB44B1-1236-394A-A79E-C6EF249846D5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58DE921-86F0-7041-9D47-2D55925E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27ABF48-DA01-4D41-955E-371E1C33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751C0F-A68C-1542-8E31-BAA3756CDA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7610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40865EE-A737-9C4E-8987-3C0525D771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BA3CD00A-0504-7942-8782-9C64EE5276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376C973-F42C-0E4D-A2EE-2969176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5285A9-CFDB-254D-B584-EFDC53AB3082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1E7071E-7816-D04C-8C69-004EED13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A6B691E-07F3-6C40-BD76-925BD8B3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18F105-DEFE-614B-8527-1BD3B90531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8325150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DFE5494C-3A44-A14E-8E87-928FBBF972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094C14F9-D092-554E-A0AC-005A27DFD6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5BC64584-640F-D942-9D88-E0FD0DEC7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68E6EE5E-02D8-9E49-A1A2-9B9F5BDEA56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D4D1A4AA-EC9B-1E43-A28A-92045C44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995FE6-D1D8-7B4D-898A-E986C559ADF2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D549A70-6F2C-9249-AF17-AC91C2F6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2FDE54BF-3F48-3040-92D4-D979DBC1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15455C-EB80-2D45-BBC5-C09B3049484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356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A9748D9-45CD-BE4E-BF0B-B1F5A9613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5034E26A-E327-E34F-B173-91E48B28DE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3D584DEE-9A0C-F140-A987-DE12946403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4931CC0-48A5-FA41-A703-BE256DE144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BDA6B80D-5AE8-DE4C-91AD-4ABD7477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55E4D3-CDB2-0344-A7D9-ADA3BD467B12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4E269E91-FE31-264F-84DC-EAF1845D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6CB4E7A2-D1F3-4444-89B3-A5D8DC5F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7F4A46-4585-7D4E-9FC3-FDE9BE72345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76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64401-836F-C941-984F-41D560B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3E79B1-CD41-7546-A7F3-184618B7B69C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D4190-B443-B94D-BAA2-4781A55E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A980C-11D6-5048-8C9B-ADF1AB9C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6EB070-2952-F048-B783-FC97829D5E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7973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A12538FC-3617-4145-BD46-23F5D0C6C1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1938"/>
            <a:ext cx="13271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0064" y="274638"/>
            <a:ext cx="683673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7DA4231-DE62-DC47-80EE-ACAAAB2B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ED5E-9D4C-EA42-9A5D-DCCB2056D52C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BCBED1D-D1AC-1C48-AC76-EB199B7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A2700D6-46CF-3242-A4FA-8157EEB7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2206-D870-C84F-BAFE-57F104DEF8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154678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56C1898-078E-454C-B0CC-BC72B42EB1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03B716EB-8C7B-AC45-B6CD-323CF1D880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14090BD-C7BA-144E-8006-2031CB71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7821A5-3527-8A45-9572-F57BE8D8A8BB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DE51BDB-3404-4247-9C74-87062B32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B0FC9FA-C0B9-B44C-996D-30777C6F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C3BBF-52F4-2148-B083-3B03C384C3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0342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BEAA57F2-3761-E34E-A229-12AB2ECD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FF8B0E5E-F737-ED4C-895E-1084BCE4BE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DB61780E-2CD8-404B-B9B1-1D507660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DDC0A-457E-3943-9984-C3C2D9E04668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21CBEBF1-5721-4741-BEB8-113EED3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03E6C52D-3ACE-E842-94FE-8109DE3A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3D9E45-D0CC-A54C-AE69-7BF33905E8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7446022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C170410-A391-5745-BE03-6B585E1BC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9027E66C-3CA1-FA4B-81AF-D7989F5CDB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19FFD7C9-1569-BE4B-A6C2-1BEDFA847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0023338A-4C5B-7B49-ADFB-EF73EA57D7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4E31E46D-94C8-8149-9D6F-AC59A478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81E3AC-B861-E845-BFFA-6A690532130D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272204EE-6623-5E41-AC22-B573FA82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99251DAE-E5F6-B24C-A7EC-F6B25AF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C38D6-96DD-714A-88F4-8A9DD4D402E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567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1AFECF65-509F-5647-943F-ACF35126F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5A032EF6-2848-404A-BB0F-84DD1B324AD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CC51BC6-E1E6-7E46-AD1F-1D372B7B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5FD554-103A-C945-8DEF-8180CEE0DB36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DDF50D0-7403-6D41-B68D-7970D38B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40C6034-8EB6-154F-9933-B2E2E7A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9C4047-AC11-2242-A28B-C93AF40D38C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86546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C2BC1694-52CA-8C46-A34F-51EEF7829F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90EA8E4D-B986-E74D-9FD1-F1EAFB335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FFA7173-A7A2-2544-B0C0-F24461BA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61E839-7018-D849-8638-8CA2A2D794C0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45A0C1A-13E4-A548-A380-A8A01A6A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70FF6D4-0FC8-434A-910B-B0085362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6E89A4-5C35-E440-BC31-1DC9DF6D22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426795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F4F321DA-C11A-7947-B7B3-191A709760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DA4831D3-7216-924C-94D6-C0F79F2F56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AF3B3534-BE94-8047-BFA2-05807F6CE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56E8E5B0-4E49-AA4F-AB55-99D3AD96AB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7721E43E-933F-E54A-868E-D0466BBA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3B20BC-0078-A849-9749-13220A1F9633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3CB2F96-BD48-824E-AE8D-17BC3C3C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EC70A209-70A5-9F44-AB5C-28860793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8FD442-FCAB-1245-8383-74130637E41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51439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6B467652-C323-F141-8010-C9C8ABC68B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19ED7A95-483D-C24C-9815-50983AFEDE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6FF3655E-D04F-2E4C-BADD-B2918830A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32EC542-8BD1-2C4D-B4A8-D450454AFD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C6F3A79-91AE-4F48-BF26-88AF1D42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FDBECD-238E-FB42-90A2-DC96D778B7AE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75B00FAA-68E8-A643-8142-419432BA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AE5B6DD8-39EC-6246-BABE-CE1A33A1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6DB3BF-C1A7-0B4C-80E6-D231282CF7E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26482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09745D-FA17-0441-BFC0-1C7DF514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184452-7F79-D443-98F4-5A9F66A6F549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7D592-FBE7-8740-8196-F3F1E5FC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E1D59-BF0C-9347-A100-E0DB3F5C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5074DB-99E7-1640-8935-10983A4D82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2194810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59EDA1DA-4C54-1C42-A632-9A8E98FDE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BE6E5355-BB18-C344-A9A3-C91E770C3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2423BA60-45E1-2F42-BBAA-80F039F5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87BB8F-5DB7-4046-A40F-A9A2C6889173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E624C30-863E-4B42-9410-7692E54E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763C60F-9070-5C43-A595-741D9A9D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BD6337-DADE-044B-8F8A-1D542AEFD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7784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0166656E-13F5-AD46-B162-A3C3F8005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1224736F-ECF4-7848-A4CB-BB2D755CED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311ED005-73B4-6D4F-AC02-93856BFF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11FEBC-FA67-A249-9CE8-7EE73E7A39FE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B45BB12-C2E3-B147-85BE-E88FA965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1907D2FA-4A0B-6B4F-B29D-7D20CAF7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5A0623-B00D-6845-8BDD-38933AE1AC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078537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1869FDB-C233-9C49-B970-4CA2620A2D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94EAFDDC-F20F-9B47-ABD7-38D013B6661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52E1B2E-3DC4-F940-B8C2-B84E5879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109C-EA18-AC40-864E-DDAF308B9D1D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DD4E34A-F4E5-F346-A371-F336C6BE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2C597F9A-9200-E54C-91C4-CCCCD914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2B63-BC91-BD4A-8AB2-32E2D4A83D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4540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14C007B-CFCF-2D43-B2C6-28E6ABB222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94BBB9E6-F07C-0E47-939F-8EC71CB62C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DE6FA85F-6305-794A-B0F0-ECA26890B4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D1DB1F98-8E5D-7541-A263-DB0D198DE35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B613E38E-AD29-2C4F-BC61-3A3D23F9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27CB1C-1E91-B240-B4C4-66075463C6EC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9F994AF7-6898-6547-A18F-28916084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13BC3943-03F3-EA48-B594-64562CD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DFCDCD-E548-F543-B18C-FAE4C5FACA1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5122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F3A263EF-D27F-FB4D-9048-337EFD26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B151F87F-DB92-1C43-8F19-71DB057431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DFF9BAD-2F01-2940-9910-6FEF596A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C73C9C-A67C-F240-AA5C-D7983F506CEB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12ACB8C-994B-7F49-BF0B-FDCD6E01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69D608D2-7A70-7345-8998-8B2638FF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4DABD4-D15C-A14D-A695-42BB255878D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80787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2062FEF2-5A40-A84A-A29D-EC77E1759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2FDAE66C-091E-F547-B39E-E41334A6F0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722CFF7A-EA7B-EF4B-831C-0D12DD6C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3745E3-83B2-B445-9FE2-214C6BF60B9D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B3F4839-4008-A247-A736-1B428AD7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79D537B-90FA-0346-99B7-AB501FBF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CA24C6-1C9E-BC4B-A5E9-1E11B3966A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46816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9BCF6223-9DC8-6744-A670-4A991F54AD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C3BF3D23-F98E-374D-85F0-7FFB8D17F7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A275BE92-234C-2340-8663-CC1F8B3B3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907978D9-82DB-0549-8173-32C5B076AE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90629C3-69F9-154A-9AB5-46D6B46B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1B295C-63DC-984E-9394-71096F749F95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DC09C422-EBB7-F048-A0BE-FAF378F2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CB01EE4D-1C97-9E42-A3B0-FB719B9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4CD74F-B146-9048-A774-C7FC3A3202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53862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A3BFD50D-1FE5-F44A-84DD-548E02870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A1459A6D-95A4-CE4A-A782-1D8B436A83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788EF3C-7770-074C-A6EC-E3B8B2DE52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B0DC2E84-FF4C-594F-B1C8-99A1FA5301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7BE4D15-8BBC-9D4C-B5A0-11652688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0D1C15-D6FC-594D-B1DD-DC0AAAE13CC7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43C32F6-0C37-444E-8170-15456A17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02BD41CC-56B7-E14F-B1E5-3332C580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C5C1D0-25CE-6246-AC76-F65A1326C68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75670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3A6315-B12A-9343-8B85-2DC6D716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20041A-D0A4-FB44-AA2A-862648AAC7FA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34590A-BD2E-084F-8084-539F6EA1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495D4-E70C-5642-B473-1132F901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50D465-4832-AD41-ABB4-0B091FBA0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9395432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3157E72C-A5E9-2548-89DC-A1424B6A2B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A50FCE50-AB77-2040-AF0E-0C38E7556D8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FD561E42-BF9F-A649-B12F-86D82670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8A6C0-B2AB-8A43-834B-67490A09DD81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840861F-5AE0-314B-9A18-C1F1AF32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5357657-9AF2-4A46-B97D-3B3C535C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0ECC26-A85D-4B42-8200-A63898C0AD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865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AF1E84D-AEE1-AD47-85B9-944AC613D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7880E6C5-C491-6F43-B40E-F693DC3D1D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ACFB55E-B8A3-604C-9A15-CC0A4CB4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F138B4-8FE5-5540-8C64-C0103F71AAE0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E16FC0B-7D0E-5B46-A3CF-6D2D1033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36E7CCFB-9817-F244-B445-4132EB1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8600C8-2D04-BD42-81B1-73B5531426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2786659"/>
      </p:ext>
    </p:extLst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AF4DB11-B14F-6241-9C8C-53A63F7104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B4FC3891-8632-1244-8BC1-199542C17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9576F0C6-4352-7847-BACF-DF1F4A6ABC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27F8F05B-FC41-6C4F-818E-6C74FA4E64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CFCB715A-47C0-DD40-9E30-8761BAE7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BB0C61-FB93-6D4F-9C82-087393832F57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FD598C43-2413-7741-87E1-30F66B99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F4507843-2A01-FE43-8659-A042BAE4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9A339F-BEF0-8B45-A5FE-401599BDBAE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79017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138AE6C1-BAE6-AD4A-BD37-C8E24C289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C25765F9-F53B-FF40-B54E-089C00F4E1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C9B60DF-7172-B542-ABAA-16248565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E0D2-031D-E341-907E-97E7C069E39B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D623649-866B-9A41-868A-39499C8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3BEC57C-387E-9B4A-9978-4A46BC3E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C9189-AED1-6B48-8E8F-267694A8DD5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2886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469BBB3B-927F-DA4E-B505-85FF21A80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D1729B22-1A06-EC45-A24A-BCFE05D8BE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F805BD89-0BB7-2148-9EE2-C54F64C6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54D8-418F-544F-BB5E-378DB44EA7CF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3B7C322-288A-154E-BF07-7FE1D67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5D5834E4-9E14-9F48-9323-5821275B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453E-6BA4-BF43-BDCB-C637E37B18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1093219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2D5AFBBB-9EEE-A944-8981-0000B61AD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CF35A59A-23E2-7C41-ACB8-A22FE479CB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6379411A-FB29-9E49-8FBD-DB6DCD8C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45F6BA-2368-0A44-92E6-F1330B29C724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2B418C8-D768-F94B-9485-574E5603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7C268C9-4320-664F-9B94-20F9BF94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7C81F9-D8DB-8A46-B366-CA2CB0ABD1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8755440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F999B834-3E66-224D-8720-D10D7FD94C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EB4255B5-02DB-7541-846A-4A2CB82E55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36063888-7178-1646-BFCB-90297A117F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3AC61C02-DC73-8C4F-A008-99C7E195F9E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653C097-ED92-F64F-9E67-14C4E8DD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5D499F-8B9C-814F-B6D9-CBB792B112DA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1B46ADD-F5E8-A248-9B02-CDC65B09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EC30493E-1D0C-8941-8B0D-66DE0F10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2D68C2-DB02-934C-B978-4072EB55D91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77060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4315F9CE-F191-A444-8D0F-B8BD786646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F9CA822F-64FC-CB4B-A54A-A91AA59073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4B572046-CF35-1942-96F2-1B082CEFF6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081860B-EFAE-374D-8C8C-4ABEAF981F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151889D-193C-F248-9140-F7F3D515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21D10D-3A00-D94B-8473-2990B6D849C6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779FC1BA-56B9-A24A-B88B-DFF1B94E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CD109FE6-59DC-E640-A78F-379BFE05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9253D7-2E13-6D4E-B058-C460136B0F8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5402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2EF9F-C515-7D44-893F-1CE4266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BF65DE-10A8-B340-AEBB-11F2B64E5928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3D4D6-5733-FE41-B278-D3B971A8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D9F18-F0E7-3C45-B0A2-3379EDCF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57E8A8-ABE7-1843-AF3C-065150AB23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1021363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ABEE1F03-5908-514F-BA2E-A2DB22239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0445C585-FF70-6C4B-A445-1F8FC9E24B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0AEC9CF-B2BB-6448-A2A6-03E4DBCB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02CD9D-7127-F242-9CE9-E086BAC41FDA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E964DBD-2C70-4543-873F-4CC7D41D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EC11587-AD8B-2D44-9855-661A4683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2832C5-218F-A947-9092-A64D0BE543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6081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A24B2A20-752E-2345-BDBC-636A5DBAE9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C8FFA04A-9A6C-0348-B567-124BF084DD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00B4E5A4-5BD9-3C43-895F-AF904865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405242-50E9-CB49-8A03-F379DB313F25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53834C50-F424-5F47-BF33-98C07A9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C143CF68-E6C9-4745-813F-F146249E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60EF4A-3067-6849-94C1-E4BED355E8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3886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D2BCAC76-F5EE-304A-A934-E4CF8691E0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12F3315-421E-874A-8A0C-09CFE71864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77F7DD66-3916-5F43-9900-BC4852820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4E4ECFF3-10C1-4C43-8CCB-6BCEAD8E30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27132A54-C406-B643-94A3-E83F971F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3C7453-CB6D-2940-B05A-76D1B4474208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A39A2673-4F23-5B4D-B145-A34B36F0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CBF94A3C-A6BF-0A42-AFAB-770766C7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ED1984-7696-C64E-9500-75CA0E3118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3352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E8B45238-C571-EA42-A32D-A087F219F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3417B2CC-57D1-3C40-A82C-A19CBB22E2D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E9DF26E-CFDD-8D49-8407-F02DA1C7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7BDE59-46D6-3342-9DD9-6F280E047EF8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B06538D-40F1-FA4D-833B-F98D639D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D387814-7141-6040-8547-8391F487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4C01BD-F9CD-B249-80D4-CBE0D6DAEAF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21185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B89ADA72-78C5-C647-8A17-8BD4C41DE6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E2840F11-7537-324F-9745-1643323D07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9600A66D-4B09-F14A-AF81-421688AB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3D41B6-4009-CD4F-8AAC-2A393B72168F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7D653F30-BAD3-334C-84E9-E4F288B3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1F6C116-435F-2F46-AB3C-52757FA5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7A5348-A292-A844-B57D-6DC9DCC078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2358938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DF5A68D8-3704-DB43-96C8-CBA50926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7AC5648F-E9CD-1E47-9F88-DD8A38D2BD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DC8A3D47-3AA0-CA43-AC92-5DE1C9C5C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51E9BB3D-89AF-2B4B-93BE-180983253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77E808A5-E471-BE4A-8434-3487815F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2A0B2A-D4D3-4044-A592-CFF25EC0C9AB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9BBC483-87C9-1040-AE17-B4B58C16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C55DDC6-0F05-BA47-AEA9-68250C3C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28156F-038B-EF4A-AE5D-4AB0B47745D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616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16999047-27B6-A648-931F-0359F042F4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6966A207-5122-4140-9996-0955228192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FEFA7FC0-6925-2342-ADE5-74919E5B9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C5671B57-DF71-1E40-AD2C-D53B7715EB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F27F92CE-03E9-AF41-89E7-9DA36FB3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C24C-39E3-AA47-957F-68B69DF48C51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8B4F6BE9-C56E-444D-A70E-AABCA4A5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FDC5E4E0-BC7F-5847-A7E3-E48DA612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552C-BEB8-F843-8B62-C3046350451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8857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84A0821D-7301-5741-8F97-E2BA13269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083E5AC6-AB88-4A4B-80B4-3E9E8ED5C14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0D209C01-19F4-654E-A34A-D489D3131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8E52822C-C385-FE4B-8367-101C1AF959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9E87D489-B9DC-BF47-8199-C00D77C9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713F72-0DC4-6F43-A08B-0B4EDE3890B0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BE7CE596-4CCD-9542-8BCF-9F98A665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0BEF9BB5-DEBE-604B-B0CF-CBB47911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F663BD-1B3C-B040-BEB0-12E6A31EC0D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355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7CD5DE40-51BC-9246-A2E7-89EC63480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4AEAFC48-0C70-4D4B-A8B5-63ECFAF480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88E1100-E1DE-1043-A3E5-2020BD82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3BF4-EE48-9E47-A9B4-4BE4A61C7D8E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7B9E73-2130-794A-BBFD-73255C4A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E124748-739D-6E46-9D56-07CF40B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31C5-09D2-324E-BED3-53485DB3745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22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D03DEC8A-BCD6-4E47-B516-F442BCCFC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4496F5CA-12C5-0340-A351-D778539316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FD3BB03D-E828-5C42-8BF1-6DEC41C7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9FCB-4C0D-B245-B454-E9B1AE2FB85B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E70D6E4-0AB4-C544-8550-32EF1FDC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A0B41C6-6F1A-154D-9352-FFFDA461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DCFE-1440-EE43-91DE-266A62A20F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94818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B6184E01-474A-4644-A0A2-E08ED6315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2DC091D8-6EEB-6541-8760-CA2343927B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8965B14A-FBD1-C644-8BEE-0BB899227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3D2CA9C4-1090-A946-AB17-CBA73F55F5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92220F00-F01B-ED43-BC73-C5B75765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CCCB-7EAB-8943-91C4-851C5A79D3D4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40DB1925-285C-EC47-88B8-AC35A394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2854015-1ACF-EF4D-A2F0-3B088888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BF10-3E62-1D41-8D8B-D6FEBF6E8BD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6932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83B5472A-F3CF-AB4F-A6FC-F68777B8B9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9030C770-F5DD-F74A-9F89-7BBE504493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59A09526-3BFB-4245-8F0B-1A66E6E026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0BD604F-F3AF-844F-A736-DFDC759C92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B028E424-168B-9A42-9848-1584CB29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7FB8-06D9-F141-A31B-596462A94A6C}" type="datetime1">
              <a:rPr lang="de-DE" altLang="de-DE"/>
              <a:pPr>
                <a:defRPr/>
              </a:pPr>
              <a:t>20.10.2025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B73B931-7064-424C-9F3F-90C0152E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1666FE62-29E5-2F43-AB88-B67E863C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5B6E-7EC9-6849-8DFA-149C1C65A94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9141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70EA3189-EEAA-6043-A3C8-D700C5B69C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1C81881-96F1-2846-B2BF-359758D05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028412-3611-CB40-92CB-7EE600F61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56D48C-BB2C-3145-AD17-6ED464B0B0EB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40967-6820-A844-A0E3-2A8E3133E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B18EB-326C-5347-871C-E139F5273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61961F-7BDD-CD4D-B355-0A01375182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436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platzhalter 1">
            <a:extLst>
              <a:ext uri="{FF2B5EF4-FFF2-40B4-BE49-F238E27FC236}">
                <a16:creationId xmlns:a16="http://schemas.microsoft.com/office/drawing/2014/main" id="{8C5C7A3A-2693-334D-AC1D-9FC8BE4249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1267" name="Textplatzhalter 2">
            <a:extLst>
              <a:ext uri="{FF2B5EF4-FFF2-40B4-BE49-F238E27FC236}">
                <a16:creationId xmlns:a16="http://schemas.microsoft.com/office/drawing/2014/main" id="{4ABDC2B5-C653-F549-A5A0-ADAC1CDDA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6F518-03CA-2A4C-8250-82D8A6BD3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31D15A-70FB-034E-B7FA-1ACF6DE69857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1F82D-7B6E-A14B-A5DF-C33B079A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2CCC1-A57D-8B48-8861-0C4949A5E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F1D4D4-35C4-EB4E-8BA4-82BB34FF51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platzhalter 1">
            <a:extLst>
              <a:ext uri="{FF2B5EF4-FFF2-40B4-BE49-F238E27FC236}">
                <a16:creationId xmlns:a16="http://schemas.microsoft.com/office/drawing/2014/main" id="{F37319BA-D482-BB44-834F-C5BFED4FBD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483" name="Textplatzhalter 2">
            <a:extLst>
              <a:ext uri="{FF2B5EF4-FFF2-40B4-BE49-F238E27FC236}">
                <a16:creationId xmlns:a16="http://schemas.microsoft.com/office/drawing/2014/main" id="{EA93B184-C077-174B-8B36-36C1670D0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42ED8-62FC-CD48-8884-BCA0FAC0A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BD0477-63BE-7747-AA67-9443FADC7F88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B591F-3CE8-604D-BB22-98D7CF447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05AA8-5473-9949-A5FB-132174025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BB96D7-4EB4-D749-9E89-451D98940F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platzhalter 1">
            <a:extLst>
              <a:ext uri="{FF2B5EF4-FFF2-40B4-BE49-F238E27FC236}">
                <a16:creationId xmlns:a16="http://schemas.microsoft.com/office/drawing/2014/main" id="{A5997B70-DC69-2D48-BE8B-E1C114FDFC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9699" name="Textplatzhalter 2">
            <a:extLst>
              <a:ext uri="{FF2B5EF4-FFF2-40B4-BE49-F238E27FC236}">
                <a16:creationId xmlns:a16="http://schemas.microsoft.com/office/drawing/2014/main" id="{79470E34-265C-724B-93B8-66D38DF2B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C24FD-3A7E-454C-86DE-CD8978E05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1729B5-E541-9E47-B6D3-562F232A5741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8D4A60-996A-9D42-BBE8-9C64430A1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226FD-84D9-9540-892F-C67134CD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99C774-4392-B143-A2D8-D5B59CE26D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platzhalter 1">
            <a:extLst>
              <a:ext uri="{FF2B5EF4-FFF2-40B4-BE49-F238E27FC236}">
                <a16:creationId xmlns:a16="http://schemas.microsoft.com/office/drawing/2014/main" id="{B60679CF-8A47-8749-9C96-68220170B5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8915" name="Textplatzhalter 2">
            <a:extLst>
              <a:ext uri="{FF2B5EF4-FFF2-40B4-BE49-F238E27FC236}">
                <a16:creationId xmlns:a16="http://schemas.microsoft.com/office/drawing/2014/main" id="{2D91D9CA-39BF-524B-B3D4-2F20FF033A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F62ED-DB51-7749-87C8-E57CEFE21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E1B429-578E-9C41-B012-29539EF5AAD1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F75E5-F203-9848-A5E5-E68EA26C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A6BAB-EDAB-BE43-B61A-7FD18B21F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804587-8700-C64A-B89B-4CDBCFCB96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platzhalter 1">
            <a:extLst>
              <a:ext uri="{FF2B5EF4-FFF2-40B4-BE49-F238E27FC236}">
                <a16:creationId xmlns:a16="http://schemas.microsoft.com/office/drawing/2014/main" id="{101EB283-BCA0-C143-9122-D6A0ED1895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8131" name="Textplatzhalter 2">
            <a:extLst>
              <a:ext uri="{FF2B5EF4-FFF2-40B4-BE49-F238E27FC236}">
                <a16:creationId xmlns:a16="http://schemas.microsoft.com/office/drawing/2014/main" id="{C833E57A-0768-7248-A6E7-D87E01CC4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EE88DD-50A2-5C4C-9E44-2D9FD7DFE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D75A97-9A9B-5E42-99BF-D44CE8C09E81}" type="datetime1">
              <a:rPr lang="de-DE" altLang="de-DE"/>
              <a:pPr>
                <a:defRPr/>
              </a:pPr>
              <a:t>20.10.2025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B9A98-D6EC-A34A-A4B2-563F8F2E0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2AAE5-9739-C24F-91D1-7337F5A3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2C0494-C936-7546-9FBF-18557540F8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ody_Hall_computer_lab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einbildungsweg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>
            <a:extLst>
              <a:ext uri="{FF2B5EF4-FFF2-40B4-BE49-F238E27FC236}">
                <a16:creationId xmlns:a16="http://schemas.microsoft.com/office/drawing/2014/main" id="{076A5D12-4576-BF41-9DBB-51383480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" y="4686608"/>
            <a:ext cx="6514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Herzlich Willkommen!</a:t>
            </a:r>
          </a:p>
        </p:txBody>
      </p:sp>
      <p:sp>
        <p:nvSpPr>
          <p:cNvPr id="13315" name="Text Box 11">
            <a:extLst>
              <a:ext uri="{FF2B5EF4-FFF2-40B4-BE49-F238E27FC236}">
                <a16:creationId xmlns:a16="http://schemas.microsoft.com/office/drawing/2014/main" id="{34D1623B-2D05-C746-8DEC-2B581375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4" y="2890342"/>
            <a:ext cx="302418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de-DE" altLang="de-DE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Infoabend zur Schullaufbahn: 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de-DE" altLang="de-D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Die Übertrittsphase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6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01C0161C-38AC-D1C3-DF19-52D6D195BD0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3999" cy="2274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Übertrittsabend der </a:t>
            </a:r>
            <a:br>
              <a:rPr lang="de-DE" alt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de-DE" altLang="de-DE" b="1" dirty="0">
                <a:solidFill>
                  <a:schemeClr val="bg1">
                    <a:lumMod val="95000"/>
                  </a:schemeClr>
                </a:solidFill>
              </a:rPr>
              <a:t>Bischof-</a:t>
            </a:r>
            <a:r>
              <a:rPr lang="de-DE" altLang="de-DE" b="1" dirty="0" err="1">
                <a:solidFill>
                  <a:schemeClr val="bg1">
                    <a:lumMod val="95000"/>
                  </a:schemeClr>
                </a:solidFill>
              </a:rPr>
              <a:t>Riccabona</a:t>
            </a:r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altLang="de-DE" b="1" dirty="0">
                <a:solidFill>
                  <a:schemeClr val="bg1">
                    <a:lumMod val="95000"/>
                  </a:schemeClr>
                </a:solidFill>
              </a:rPr>
              <a:t>Grund- &amp; Mittelschule Wallersdorf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DCFBAF-1332-372A-7B7E-0FC52373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754063"/>
            <a:ext cx="1066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B53F5202-4657-B148-A74C-DA9C1087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0"/>
            <a:ext cx="5823190" cy="1278099"/>
          </a:xfrm>
        </p:spPr>
        <p:txBody>
          <a:bodyPr/>
          <a:lstStyle/>
          <a:p>
            <a:pPr algn="r"/>
            <a:r>
              <a:rPr lang="de-DE" altLang="de-DE" sz="32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Vertiefte Berufsorientierung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47F2151-1DF2-814B-9E9C-12BD6CF3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38" y="1589550"/>
            <a:ext cx="7772400" cy="4621589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de-DE" altLang="de-DE" sz="2400" b="1" dirty="0">
                <a:ea typeface="ＭＳ Ｐゴシック" panose="020B0600070205080204" pitchFamily="34" charset="-128"/>
              </a:rPr>
              <a:t>Fach „</a:t>
            </a:r>
            <a:r>
              <a:rPr lang="de-DE" altLang="de-DE" sz="2400" b="1" dirty="0" err="1">
                <a:ea typeface="ＭＳ Ｐゴシック" panose="020B0600070205080204" pitchFamily="34" charset="-128"/>
              </a:rPr>
              <a:t>WiB</a:t>
            </a:r>
            <a:r>
              <a:rPr lang="de-DE" altLang="de-DE" sz="2400" b="1" dirty="0">
                <a:ea typeface="ＭＳ Ｐゴシック" panose="020B0600070205080204" pitchFamily="34" charset="-128"/>
              </a:rPr>
              <a:t>“: ab 5. Jahrgangsstufe</a:t>
            </a:r>
          </a:p>
          <a:p>
            <a:pPr algn="ctr">
              <a:buFont typeface="Arial" panose="020B0604020202020204" pitchFamily="34" charset="0"/>
              <a:buNone/>
            </a:pPr>
            <a:endParaRPr lang="de-DE" altLang="de-DE" sz="2000" b="1" dirty="0"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de-DE" altLang="de-DE" sz="2000" dirty="0">
                <a:ea typeface="ＭＳ Ｐゴシック" panose="020B0600070205080204" pitchFamily="34" charset="-128"/>
              </a:rPr>
              <a:t>damit verbunden: 5./6. Jahrgangsstufe: WG, Informatik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de-DE" altLang="de-DE" sz="2000" dirty="0">
                <a:ea typeface="ＭＳ Ｐゴシック" panose="020B0600070205080204" pitchFamily="34" charset="-128"/>
              </a:rPr>
              <a:t>ab 7. Jahrgangsstufe praktische Fächer: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Technik</a:t>
            </a:r>
            <a:r>
              <a:rPr lang="de-DE" altLang="de-DE" sz="2000" i="1" dirty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2000" i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Wirtschaft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2000" b="1" i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Soziales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Holzbearbeitung Grundkurs | Holzbearbeitung | Dictum">
            <a:extLst>
              <a:ext uri="{FF2B5EF4-FFF2-40B4-BE49-F238E27FC236}">
                <a16:creationId xmlns:a16="http://schemas.microsoft.com/office/drawing/2014/main" id="{C82523B8-3400-B04E-B800-364B7E8C5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8"/>
          <a:stretch/>
        </p:blipFill>
        <p:spPr bwMode="auto">
          <a:xfrm>
            <a:off x="6610454" y="2357847"/>
            <a:ext cx="2281989" cy="21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mpletter PC Arbeitsplatz Fujitsu P710 Core i5 3470 3,2GHz + 2x 24&quot; TFT  FullHD + Win 10 Pro-Komplettsysteme-10044296">
            <a:extLst>
              <a:ext uri="{FF2B5EF4-FFF2-40B4-BE49-F238E27FC236}">
                <a16:creationId xmlns:a16="http://schemas.microsoft.com/office/drawing/2014/main" id="{9AF1AA47-2571-E54F-ADE1-2C1A8A1C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452">
            <a:off x="5469460" y="3882766"/>
            <a:ext cx="2281989" cy="14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chen für Anfänger: Das sind wichtige Utensilien für die Küche">
            <a:extLst>
              <a:ext uri="{FF2B5EF4-FFF2-40B4-BE49-F238E27FC236}">
                <a16:creationId xmlns:a16="http://schemas.microsoft.com/office/drawing/2014/main" id="{1B968245-BE13-AC49-B279-F321DC44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91" y="5303184"/>
            <a:ext cx="2563809" cy="14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E76EDD1-56FE-AB34-1F27-1CBD872534B4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551CCB3-EA99-6669-A075-1E38ACF55C9C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E80C11C5-790E-BEB1-8DFC-AA75FE0D1002}"/>
              </a:ext>
            </a:extLst>
          </p:cNvPr>
          <p:cNvSpPr txBox="1"/>
          <p:nvPr/>
        </p:nvSpPr>
        <p:spPr>
          <a:xfrm>
            <a:off x="416038" y="6006766"/>
            <a:ext cx="6111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  mehrwöchige Praktika in  8. Jahrgangsstufe</a:t>
            </a:r>
          </a:p>
          <a:p>
            <a:endParaRPr lang="de-DE" altLang="de-DE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15D0214-1E0C-299C-D800-1F4AFCBD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92100"/>
            <a:ext cx="2228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4A253AB-F4A1-CD82-29E6-FA0E29D13070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Text Box 4">
            <a:extLst>
              <a:ext uri="{FF2B5EF4-FFF2-40B4-BE49-F238E27FC236}">
                <a16:creationId xmlns:a16="http://schemas.microsoft.com/office/drawing/2014/main" id="{74DC731B-9015-C25E-01CB-E605B41A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68" y="358775"/>
            <a:ext cx="511378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DE" altLang="de-DE" sz="3200" b="1" dirty="0">
                <a:solidFill>
                  <a:schemeClr val="accent2">
                    <a:lumMod val="75000"/>
                  </a:schemeClr>
                </a:solidFill>
                <a:ea typeface="MS PGothic" panose="020B0600070205080204" pitchFamily="34" charset="-128"/>
              </a:rPr>
              <a:t>Theorie und Praxis</a:t>
            </a:r>
          </a:p>
        </p:txBody>
      </p:sp>
      <p:pic>
        <p:nvPicPr>
          <p:cNvPr id="40964" name="Picture 11">
            <a:extLst>
              <a:ext uri="{FF2B5EF4-FFF2-40B4-BE49-F238E27FC236}">
                <a16:creationId xmlns:a16="http://schemas.microsoft.com/office/drawing/2014/main" id="{88EB79C3-0C6C-E5AA-F32F-9D777831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208463"/>
            <a:ext cx="4603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12">
            <a:extLst>
              <a:ext uri="{FF2B5EF4-FFF2-40B4-BE49-F238E27FC236}">
                <a16:creationId xmlns:a16="http://schemas.microsoft.com/office/drawing/2014/main" id="{6D49AE43-68F6-446D-4DF3-A2119C98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647">
            <a:off x="5568950" y="4208463"/>
            <a:ext cx="4603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Textfeld 1">
            <a:extLst>
              <a:ext uri="{FF2B5EF4-FFF2-40B4-BE49-F238E27FC236}">
                <a16:creationId xmlns:a16="http://schemas.microsoft.com/office/drawing/2014/main" id="{178BDCB5-0709-3864-8BCA-F559DCC8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1660525"/>
            <a:ext cx="743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 Bereiche:</a:t>
            </a: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 Holz, Metall, Kunststoff und Elektro;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	</a:t>
            </a:r>
            <a:r>
              <a:rPr lang="de-DE" altLang="de-DE" sz="1800">
                <a:latin typeface="Arial" panose="020B0604020202020204" pitchFamily="34" charset="0"/>
                <a:ea typeface="MS PGothic" panose="020B0600070205080204" pitchFamily="34" charset="-128"/>
              </a:rPr>
              <a:t>    technisches </a:t>
            </a: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Zeichnen und CAD;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de-DE" altLang="de-DE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Erkundung</a:t>
            </a: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 von technischen und handwerklichen Berufen</a:t>
            </a:r>
          </a:p>
        </p:txBody>
      </p:sp>
      <p:sp>
        <p:nvSpPr>
          <p:cNvPr id="40969" name="Textfeld 1">
            <a:extLst>
              <a:ext uri="{FF2B5EF4-FFF2-40B4-BE49-F238E27FC236}">
                <a16:creationId xmlns:a16="http://schemas.microsoft.com/office/drawing/2014/main" id="{BD4F512F-8CB7-8105-1F2C-3D3E432B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638300"/>
            <a:ext cx="110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Technik </a:t>
            </a:r>
            <a:br>
              <a:rPr lang="de-DE" altLang="de-DE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de-DE" altLang="de-DE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3" name="Textfeld 5">
            <a:extLst>
              <a:ext uri="{FF2B5EF4-FFF2-40B4-BE49-F238E27FC236}">
                <a16:creationId xmlns:a16="http://schemas.microsoft.com/office/drawing/2014/main" id="{746B593B-C788-4270-A45D-23396428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855913"/>
            <a:ext cx="288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Ernährung und Soziales </a:t>
            </a:r>
            <a:br>
              <a:rPr lang="de-DE" altLang="de-DE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de-DE" altLang="de-DE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4" name="Textfeld 7">
            <a:extLst>
              <a:ext uri="{FF2B5EF4-FFF2-40B4-BE49-F238E27FC236}">
                <a16:creationId xmlns:a16="http://schemas.microsoft.com/office/drawing/2014/main" id="{6CC272F6-D307-463D-3902-397AFFB5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2851150"/>
            <a:ext cx="5743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  <a:ea typeface="MS PGothic" panose="020B0600070205080204" pitchFamily="34" charset="-128"/>
              </a:rPr>
              <a:t>Bereiche: </a:t>
            </a:r>
            <a:r>
              <a:rPr lang="de-DE" altLang="de-DE" sz="1800">
                <a:latin typeface="Arial" panose="020B0604020202020204" pitchFamily="34" charset="0"/>
                <a:ea typeface="MS PGothic" panose="020B0600070205080204" pitchFamily="34" charset="-128"/>
              </a:rPr>
              <a:t>Haushalt (z. B. Kochen, Einkauf, Tischdeko), Ernährung, soziales Handeln (Pflege)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  <a:ea typeface="MS PGothic" panose="020B0600070205080204" pitchFamily="34" charset="-128"/>
              </a:rPr>
              <a:t>Erkundung:</a:t>
            </a:r>
            <a:r>
              <a:rPr lang="de-DE" altLang="de-DE" sz="1800">
                <a:latin typeface="Arial" panose="020B0604020202020204" pitchFamily="34" charset="0"/>
                <a:ea typeface="MS PGothic" panose="020B0600070205080204" pitchFamily="34" charset="-128"/>
              </a:rPr>
              <a:t> Lebensmittelherstellung/-handel, soziale Einrichtungen</a:t>
            </a:r>
          </a:p>
        </p:txBody>
      </p:sp>
      <p:sp useBgFill="1">
        <p:nvSpPr>
          <p:cNvPr id="40975" name="Textfeld 9">
            <a:extLst>
              <a:ext uri="{FF2B5EF4-FFF2-40B4-BE49-F238E27FC236}">
                <a16:creationId xmlns:a16="http://schemas.microsoft.com/office/drawing/2014/main" id="{2F560FC9-E7E9-CC0E-D086-36B01B82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4294188"/>
            <a:ext cx="1347787" cy="3683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Wirtschaft </a:t>
            </a:r>
            <a:r>
              <a:rPr lang="de-DE" altLang="de-DE" sz="18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de-DE" altLang="de-DE" sz="1800" dirty="0"/>
          </a:p>
        </p:txBody>
      </p:sp>
      <p:sp>
        <p:nvSpPr>
          <p:cNvPr id="40976" name="Textfeld 15">
            <a:extLst>
              <a:ext uri="{FF2B5EF4-FFF2-40B4-BE49-F238E27FC236}">
                <a16:creationId xmlns:a16="http://schemas.microsoft.com/office/drawing/2014/main" id="{30C495A8-FF05-C8BE-A16E-194A313532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695450" y="4294188"/>
            <a:ext cx="7010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Bereiche:</a:t>
            </a: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  Basiswissen in Betriebs-/Volkswirtschaft und Buchführung (z.B. Tastschreiben, Korrespondenz, Layout, Präsentation)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Erkundung: </a:t>
            </a:r>
            <a:r>
              <a:rPr lang="de-DE" altLang="de-DE" sz="1800" dirty="0">
                <a:latin typeface="Arial" panose="020B0604020202020204" pitchFamily="34" charset="0"/>
                <a:ea typeface="MS PGothic" panose="020B0600070205080204" pitchFamily="34" charset="-128"/>
              </a:rPr>
              <a:t>kaufmännische Betriebe (z.B. Handel), 		 	     verwaltungstechnische Betriebe (z.B. Behörden)</a:t>
            </a:r>
          </a:p>
        </p:txBody>
      </p:sp>
      <p:sp>
        <p:nvSpPr>
          <p:cNvPr id="40980" name="Textfeld 10">
            <a:extLst>
              <a:ext uri="{FF2B5EF4-FFF2-40B4-BE49-F238E27FC236}">
                <a16:creationId xmlns:a16="http://schemas.microsoft.com/office/drawing/2014/main" id="{6A8CF135-2024-5EB6-2B36-7AB3415F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7043738"/>
            <a:ext cx="1771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/>
              <a:t>"</a:t>
            </a:r>
            <a:r>
              <a:rPr lang="de-DE" altLang="de-DE" sz="900">
                <a:hlinkClick r:id="rId3" tooltip="https://commons.wikimedia.org/wiki/File:Moody_Hall_computer_lab.jpg"/>
              </a:rPr>
              <a:t>Dieses Foto</a:t>
            </a:r>
            <a:r>
              <a:rPr lang="de-DE" altLang="de-DE" sz="900"/>
              <a:t>" von Unbekannter Autor ist lizenziert gemäß </a:t>
            </a:r>
            <a:r>
              <a:rPr lang="de-DE" altLang="de-DE" sz="900">
                <a:hlinkClick r:id="rId4" tooltip="https://creativecommons.org/licenses/by-sa/3.0/"/>
              </a:rPr>
              <a:t>CC BY-SA</a:t>
            </a:r>
            <a:endParaRPr lang="de-DE" altLang="de-DE" sz="900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F4698521-D2E0-4AF2-F0B0-46242AEE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0215"/>
            <a:ext cx="2095500" cy="17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CD90A13B-7041-3645-AB32-DDB1F6C08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1" y="382588"/>
            <a:ext cx="6477000" cy="609600"/>
          </a:xfrm>
        </p:spPr>
        <p:txBody>
          <a:bodyPr/>
          <a:lstStyle/>
          <a:p>
            <a:pPr algn="r" eaLnBrk="1" hangingPunct="1"/>
            <a:r>
              <a:rPr lang="de-DE" altLang="de-DE" sz="32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Abschlüsse an der Mittelschule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8468A2-9A71-44E8-B974-8DD6A9407396}"/>
              </a:ext>
            </a:extLst>
          </p:cNvPr>
          <p:cNvSpPr/>
          <p:nvPr/>
        </p:nvSpPr>
        <p:spPr>
          <a:xfrm>
            <a:off x="622300" y="1314450"/>
            <a:ext cx="8247063" cy="895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1. Erfolgreicher Mittelschulabschluss: am Ende der 9. Jahrgangs-stufe (Regelklasse) mindestens 4,00 in allen Vorrückungsfächern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4D2C50E-993D-40AD-8209-2654B2A7D473}"/>
              </a:ext>
            </a:extLst>
          </p:cNvPr>
          <p:cNvSpPr/>
          <p:nvPr/>
        </p:nvSpPr>
        <p:spPr>
          <a:xfrm>
            <a:off x="636588" y="2327275"/>
            <a:ext cx="8218487" cy="911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Arial" pitchFamily="-105" charset="0"/>
                <a:cs typeface="Calibri" panose="020F0502020204030204" pitchFamily="34" charset="0"/>
              </a:rPr>
              <a:t>2. Qualifizierender Mittelschulabschluss: am Ende der 9. Jahrgangsstufe (Regelklasse) besondere Leistungsfeststellung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8FA47E-3DB9-4978-A7EB-BE74196367FD}"/>
              </a:ext>
            </a:extLst>
          </p:cNvPr>
          <p:cNvSpPr/>
          <p:nvPr/>
        </p:nvSpPr>
        <p:spPr>
          <a:xfrm>
            <a:off x="623888" y="3348038"/>
            <a:ext cx="8245475" cy="947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000000"/>
                </a:solidFill>
                <a:latin typeface="Calibri" pitchFamily="-104" charset="0"/>
              </a:rPr>
              <a:t>3. Mittlerer Schulabschluss:  M10 + Abschlussprüfung </a:t>
            </a:r>
            <a:endParaRPr lang="de-DE" altLang="de-DE" dirty="0">
              <a:solidFill>
                <a:schemeClr val="tx1"/>
              </a:solidFill>
              <a:latin typeface="Calibri" pitchFamily="-10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A34898-D162-4BAB-83AF-26693322AE51}"/>
              </a:ext>
            </a:extLst>
          </p:cNvPr>
          <p:cNvSpPr/>
          <p:nvPr/>
        </p:nvSpPr>
        <p:spPr>
          <a:xfrm>
            <a:off x="615950" y="4403725"/>
            <a:ext cx="8259763" cy="1185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4. Der „</a:t>
            </a:r>
            <a:r>
              <a:rPr lang="de-DE" altLang="de-DE" dirty="0" err="1">
                <a:solidFill>
                  <a:schemeClr val="tx1"/>
                </a:solidFill>
                <a:latin typeface="Calibri" pitchFamily="-104" charset="0"/>
              </a:rPr>
              <a:t>Quabi</a:t>
            </a: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“: Voraussetzungen sind der </a:t>
            </a:r>
            <a:r>
              <a:rPr lang="de-DE" altLang="de-DE" dirty="0" err="1">
                <a:solidFill>
                  <a:schemeClr val="tx1"/>
                </a:solidFill>
                <a:latin typeface="Calibri" pitchFamily="-104" charset="0"/>
              </a:rPr>
              <a:t>Quali</a:t>
            </a: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, ein Kammer-zeugnis mit mind. Gesamtnote 3,0 und der Nachweis von mindestens ausreichenden Englischkenntnissen.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F925D4-0CAE-864F-8A14-766059B8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686425"/>
            <a:ext cx="8239125" cy="830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Calibri" panose="020F0502020204030204" pitchFamily="34" charset="0"/>
              </a:rPr>
              <a:t>5. Vorbereitungsklasse: „9 + 2 – Modell“;  Erwerb des Mittleren Schulabschlusses im Anschluss an die 9. Jahrgangsstufe</a:t>
            </a:r>
          </a:p>
        </p:txBody>
      </p:sp>
      <p:pic>
        <p:nvPicPr>
          <p:cNvPr id="2" name="Grafik 4">
            <a:extLst>
              <a:ext uri="{FF2B5EF4-FFF2-40B4-BE49-F238E27FC236}">
                <a16:creationId xmlns:a16="http://schemas.microsoft.com/office/drawing/2014/main" id="{49E28FD0-F0B0-536B-4D08-AE7114DB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92100"/>
            <a:ext cx="2228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E071BC4-E79A-3D46-B438-16C62375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352550"/>
            <a:ext cx="822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CCD238-A6A9-6F49-997F-EF769EE917F9}"/>
              </a:ext>
            </a:extLst>
          </p:cNvPr>
          <p:cNvSpPr/>
          <p:nvPr/>
        </p:nvSpPr>
        <p:spPr>
          <a:xfrm>
            <a:off x="471488" y="475297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Regelklasse 6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24B161F-EABC-2E43-A186-7BD2091F4B4D}"/>
              </a:ext>
            </a:extLst>
          </p:cNvPr>
          <p:cNvSpPr/>
          <p:nvPr/>
        </p:nvSpPr>
        <p:spPr>
          <a:xfrm>
            <a:off x="471488" y="385762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7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9F58E0-6579-6345-A698-2E850606B435}"/>
              </a:ext>
            </a:extLst>
          </p:cNvPr>
          <p:cNvSpPr/>
          <p:nvPr/>
        </p:nvSpPr>
        <p:spPr>
          <a:xfrm>
            <a:off x="500063" y="296862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8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693415-98A7-114A-84A1-8125B9F816A0}"/>
              </a:ext>
            </a:extLst>
          </p:cNvPr>
          <p:cNvSpPr/>
          <p:nvPr/>
        </p:nvSpPr>
        <p:spPr>
          <a:xfrm>
            <a:off x="515938" y="209867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3DD89C-583D-674D-B65E-D71D2480211D}"/>
              </a:ext>
            </a:extLst>
          </p:cNvPr>
          <p:cNvSpPr/>
          <p:nvPr/>
        </p:nvSpPr>
        <p:spPr>
          <a:xfrm>
            <a:off x="4699000" y="4117975"/>
            <a:ext cx="4205288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M7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: 2,66 in D, E, M im Zwischenzeugnis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Aufnahmeprüfung nach Jahreszeugnis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EB3C3C-5663-9C4C-8EA4-67B6C1918DFD}"/>
              </a:ext>
            </a:extLst>
          </p:cNvPr>
          <p:cNvSpPr/>
          <p:nvPr/>
        </p:nvSpPr>
        <p:spPr>
          <a:xfrm>
            <a:off x="4699000" y="3241675"/>
            <a:ext cx="4233863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M8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2,33 in D, E, M im Zwischenzeugnis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 nach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Jahreszeugnis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DC6F2B-9DB9-1D42-AF6D-7BB737EAF2CA}"/>
              </a:ext>
            </a:extLst>
          </p:cNvPr>
          <p:cNvSpPr/>
          <p:nvPr/>
        </p:nvSpPr>
        <p:spPr>
          <a:xfrm>
            <a:off x="4699000" y="2343150"/>
            <a:ext cx="4205288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M9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2,33 in D, E, M im Zwischenzeugnis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 nach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Jahreszeugnis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C588DE-5478-3C45-A445-0416992374A1}"/>
              </a:ext>
            </a:extLst>
          </p:cNvPr>
          <p:cNvSpPr/>
          <p:nvPr/>
        </p:nvSpPr>
        <p:spPr>
          <a:xfrm>
            <a:off x="4699000" y="1412875"/>
            <a:ext cx="4176713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M10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bestandener „</a:t>
            </a:r>
            <a:r>
              <a:rPr lang="de-D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Quali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“ + 2,33 in D, E, M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</a:t>
            </a:r>
          </a:p>
        </p:txBody>
      </p:sp>
      <p:sp>
        <p:nvSpPr>
          <p:cNvPr id="20492" name="Text Box 49">
            <a:extLst>
              <a:ext uri="{FF2B5EF4-FFF2-40B4-BE49-F238E27FC236}">
                <a16:creationId xmlns:a16="http://schemas.microsoft.com/office/drawing/2014/main" id="{09F53BAE-1630-0943-8BB3-F02B368D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570538"/>
            <a:ext cx="8513763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„</a:t>
            </a:r>
            <a:r>
              <a:rPr lang="de-DE" altLang="de-DE" sz="2000" i="1" dirty="0">
                <a:solidFill>
                  <a:schemeClr val="tx1"/>
                </a:solidFill>
                <a:latin typeface="+mn-lt"/>
              </a:rPr>
              <a:t>Der mittlere Schulabschluss an der Mittelschule weist einen höheren Praxis- und Berufsbezug aus, während an der Realschule ein breiterer theoretischer Anteil vermittelt wird...“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  -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</a:rPr>
              <a:t>gleichwertig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, aber nicht gleichartig!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B5E1078-91D0-F745-98B3-35D7BB0F86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0688" y="4502150"/>
            <a:ext cx="1585912" cy="625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1A5CD6-6527-FA49-A3E6-C6B3AC866F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4975" y="3665538"/>
            <a:ext cx="1571625" cy="598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9C5031F-DD5F-7A42-8B8E-D99AD5C2E3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32125" y="2784475"/>
            <a:ext cx="1484313" cy="590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50EA974-4D63-C142-98BA-4B8600A739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6413" y="1919288"/>
            <a:ext cx="1455737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itel 1">
            <a:extLst>
              <a:ext uri="{FF2B5EF4-FFF2-40B4-BE49-F238E27FC236}">
                <a16:creationId xmlns:a16="http://schemas.microsoft.com/office/drawing/2014/main" id="{E5F6A8ED-1B36-9142-B016-E3042C5BA36F}"/>
              </a:ext>
            </a:extLst>
          </p:cNvPr>
          <p:cNvSpPr txBox="1">
            <a:spLocks/>
          </p:cNvSpPr>
          <p:nvPr/>
        </p:nvSpPr>
        <p:spPr bwMode="auto">
          <a:xfrm>
            <a:off x="1731963" y="271462"/>
            <a:ext cx="6994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altLang="de-DE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Von der Regelklasse in den M-Zug</a:t>
            </a:r>
          </a:p>
        </p:txBody>
      </p:sp>
      <p:pic>
        <p:nvPicPr>
          <p:cNvPr id="2" name="Grafik 4">
            <a:extLst>
              <a:ext uri="{FF2B5EF4-FFF2-40B4-BE49-F238E27FC236}">
                <a16:creationId xmlns:a16="http://schemas.microsoft.com/office/drawing/2014/main" id="{D90BE242-4B6A-1096-E645-D4C1C600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57462"/>
            <a:ext cx="1949196" cy="16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>
            <a:extLst>
              <a:ext uri="{FF2B5EF4-FFF2-40B4-BE49-F238E27FC236}">
                <a16:creationId xmlns:a16="http://schemas.microsoft.com/office/drawing/2014/main" id="{D2530468-9F83-9E5A-852A-6D52C33ED6E9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323850" y="5624513"/>
            <a:ext cx="8461375" cy="700087"/>
            <a:chOff x="204" y="3543"/>
            <a:chExt cx="5330" cy="441"/>
          </a:xfrm>
        </p:grpSpPr>
        <p:sp>
          <p:nvSpPr>
            <p:cNvPr id="47159" name="Rectangle 4">
              <a:extLst>
                <a:ext uri="{FF2B5EF4-FFF2-40B4-BE49-F238E27FC236}">
                  <a16:creationId xmlns:a16="http://schemas.microsoft.com/office/drawing/2014/main" id="{9235CB2B-F92E-1701-FE67-0C6F5BD15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3543"/>
              <a:ext cx="1777" cy="441"/>
            </a:xfrm>
            <a:prstGeom prst="rect">
              <a:avLst/>
            </a:prstGeom>
            <a:solidFill>
              <a:srgbClr val="AE0D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de-DE" altLang="de-DE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Mittlerer Schulabschluss M10</a:t>
              </a:r>
            </a:p>
          </p:txBody>
        </p:sp>
        <p:sp>
          <p:nvSpPr>
            <p:cNvPr id="47160" name="Rectangle 5">
              <a:extLst>
                <a:ext uri="{FF2B5EF4-FFF2-40B4-BE49-F238E27FC236}">
                  <a16:creationId xmlns:a16="http://schemas.microsoft.com/office/drawing/2014/main" id="{F5A541A9-1B4D-D8FA-FE6C-C7F1A8250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3543"/>
              <a:ext cx="1776" cy="441"/>
            </a:xfrm>
            <a:prstGeom prst="rect">
              <a:avLst/>
            </a:prstGeom>
            <a:solidFill>
              <a:srgbClr val="AE0D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de-DE" altLang="de-DE" sz="20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Qualifizierender Mittelschulabschluss </a:t>
              </a:r>
            </a:p>
          </p:txBody>
        </p:sp>
        <p:sp>
          <p:nvSpPr>
            <p:cNvPr id="47161" name="Rectangle 6">
              <a:extLst>
                <a:ext uri="{FF2B5EF4-FFF2-40B4-BE49-F238E27FC236}">
                  <a16:creationId xmlns:a16="http://schemas.microsoft.com/office/drawing/2014/main" id="{9788536A-5CFE-D3C6-6192-4E7E3896C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543"/>
              <a:ext cx="1777" cy="441"/>
            </a:xfrm>
            <a:prstGeom prst="rect">
              <a:avLst/>
            </a:prstGeom>
            <a:solidFill>
              <a:srgbClr val="AE0D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de-DE" altLang="de-DE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Erfolgreicher Mittelschulabschluss</a:t>
              </a:r>
            </a:p>
          </p:txBody>
        </p:sp>
        <p:sp>
          <p:nvSpPr>
            <p:cNvPr id="47162" name="Line 7">
              <a:extLst>
                <a:ext uri="{FF2B5EF4-FFF2-40B4-BE49-F238E27FC236}">
                  <a16:creationId xmlns:a16="http://schemas.microsoft.com/office/drawing/2014/main" id="{39556431-1EDA-A238-B9DD-7A4FB7C23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543"/>
              <a:ext cx="533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Line 8">
              <a:extLst>
                <a:ext uri="{FF2B5EF4-FFF2-40B4-BE49-F238E27FC236}">
                  <a16:creationId xmlns:a16="http://schemas.microsoft.com/office/drawing/2014/main" id="{66718CD8-3B68-C545-BA81-AE2517F70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984"/>
              <a:ext cx="533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Line 9">
              <a:extLst>
                <a:ext uri="{FF2B5EF4-FFF2-40B4-BE49-F238E27FC236}">
                  <a16:creationId xmlns:a16="http://schemas.microsoft.com/office/drawing/2014/main" id="{D521A1B4-FAF9-0C09-C589-C7E803EA4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543"/>
              <a:ext cx="0" cy="44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Line 10">
              <a:extLst>
                <a:ext uri="{FF2B5EF4-FFF2-40B4-BE49-F238E27FC236}">
                  <a16:creationId xmlns:a16="http://schemas.microsoft.com/office/drawing/2014/main" id="{6324EB20-B4E6-E444-4E2D-816D78FAB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" y="3543"/>
              <a:ext cx="0" cy="4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Line 11">
              <a:extLst>
                <a:ext uri="{FF2B5EF4-FFF2-40B4-BE49-F238E27FC236}">
                  <a16:creationId xmlns:a16="http://schemas.microsoft.com/office/drawing/2014/main" id="{E81638F0-DE63-3CCC-520F-AF2BC4318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" y="3543"/>
              <a:ext cx="0" cy="4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Line 12">
              <a:extLst>
                <a:ext uri="{FF2B5EF4-FFF2-40B4-BE49-F238E27FC236}">
                  <a16:creationId xmlns:a16="http://schemas.microsoft.com/office/drawing/2014/main" id="{04C4AF4F-F597-2EF5-4DF9-2E928C225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4" y="3543"/>
              <a:ext cx="0" cy="44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8B5F2E35-462A-3E6F-D489-C8464B85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4445000"/>
            <a:ext cx="4608512" cy="5762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panose="020B0604020202020204" pitchFamily="34" charset="0"/>
                <a:ea typeface="MS PGothic" panose="020B0600070205080204" pitchFamily="34" charset="-128"/>
              </a:rPr>
              <a:t>Duale Ausbildung in Berufsschule / Betrieb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panose="020B0604020202020204" pitchFamily="34" charset="0"/>
                <a:ea typeface="MS PGothic" panose="020B0600070205080204" pitchFamily="34" charset="-128"/>
              </a:rPr>
              <a:t>Berufsfachschule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95AEB623-92D8-40B1-1309-C8D9B2F3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3176588"/>
            <a:ext cx="2484438" cy="576262"/>
          </a:xfrm>
          <a:prstGeom prst="rect">
            <a:avLst/>
          </a:prstGeom>
          <a:solidFill>
            <a:srgbClr val="7DFF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Fachschule</a:t>
            </a:r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/ Fachakademie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(Meister /Techniker</a:t>
            </a: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606BFC2C-0FB0-8901-C8FE-CEA1AF09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1808163"/>
            <a:ext cx="3756025" cy="576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Fachhochschule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FA1E0ADA-5DD0-A27B-8E34-2E7246FA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1735138"/>
            <a:ext cx="1728788" cy="576262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Universität</a:t>
            </a: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353" name="Group 17">
            <a:extLst>
              <a:ext uri="{FF2B5EF4-FFF2-40B4-BE49-F238E27FC236}">
                <a16:creationId xmlns:a16="http://schemas.microsoft.com/office/drawing/2014/main" id="{4354E54D-3869-0DCA-CFCE-3742F9BF540B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5011738"/>
            <a:ext cx="4618037" cy="623887"/>
            <a:chOff x="1305" y="3157"/>
            <a:chExt cx="2909" cy="393"/>
          </a:xfrm>
        </p:grpSpPr>
        <p:sp>
          <p:nvSpPr>
            <p:cNvPr id="47156" name="Line 18">
              <a:extLst>
                <a:ext uri="{FF2B5EF4-FFF2-40B4-BE49-F238E27FC236}">
                  <a16:creationId xmlns:a16="http://schemas.microsoft.com/office/drawing/2014/main" id="{0DB51DD3-1E36-07ED-F993-1D6CE9CA8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5" y="3158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Line 19">
              <a:extLst>
                <a:ext uri="{FF2B5EF4-FFF2-40B4-BE49-F238E27FC236}">
                  <a16:creationId xmlns:a16="http://schemas.microsoft.com/office/drawing/2014/main" id="{B4EB0F4C-4AEA-F153-FC6C-54352C1A1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8" y="3157"/>
              <a:ext cx="0" cy="3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Line 20">
              <a:extLst>
                <a:ext uri="{FF2B5EF4-FFF2-40B4-BE49-F238E27FC236}">
                  <a16:creationId xmlns:a16="http://schemas.microsoft.com/office/drawing/2014/main" id="{844B3E79-B823-3287-2B97-AD367F4AD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8" y="3158"/>
              <a:ext cx="596" cy="3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57" name="Line 21">
            <a:extLst>
              <a:ext uri="{FF2B5EF4-FFF2-40B4-BE49-F238E27FC236}">
                <a16:creationId xmlns:a16="http://schemas.microsoft.com/office/drawing/2014/main" id="{93B5D85F-8823-3425-DF8C-7E62A4FFD9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2025" y="3752850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1721B4C0-0F67-73DB-2B70-B9052614E4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51188" y="2024063"/>
            <a:ext cx="1223962" cy="109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97" name="Group 61">
            <a:extLst>
              <a:ext uri="{FF2B5EF4-FFF2-40B4-BE49-F238E27FC236}">
                <a16:creationId xmlns:a16="http://schemas.microsoft.com/office/drawing/2014/main" id="{B3083AFB-4E83-4E03-F71A-CD88A2CFA73A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312988"/>
            <a:ext cx="4500563" cy="863600"/>
            <a:chOff x="1168" y="1457"/>
            <a:chExt cx="2835" cy="544"/>
          </a:xfrm>
        </p:grpSpPr>
        <p:sp>
          <p:nvSpPr>
            <p:cNvPr id="47154" name="Line 23">
              <a:extLst>
                <a:ext uri="{FF2B5EF4-FFF2-40B4-BE49-F238E27FC236}">
                  <a16:creationId xmlns:a16="http://schemas.microsoft.com/office/drawing/2014/main" id="{0C25792B-F957-0292-856B-890372A9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8" y="1457"/>
              <a:ext cx="0" cy="5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Line 24">
              <a:extLst>
                <a:ext uri="{FF2B5EF4-FFF2-40B4-BE49-F238E27FC236}">
                  <a16:creationId xmlns:a16="http://schemas.microsoft.com/office/drawing/2014/main" id="{0993B421-A09F-307C-D8B3-7ED4BD5B6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08" y="1457"/>
              <a:ext cx="1995" cy="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1" name="Group 25">
            <a:extLst>
              <a:ext uri="{FF2B5EF4-FFF2-40B4-BE49-F238E27FC236}">
                <a16:creationId xmlns:a16="http://schemas.microsoft.com/office/drawing/2014/main" id="{4D420868-2DE6-7BEB-4BD4-70562FB720C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378075"/>
            <a:ext cx="5541963" cy="1076325"/>
            <a:chOff x="1554" y="1498"/>
            <a:chExt cx="3491" cy="678"/>
          </a:xfrm>
        </p:grpSpPr>
        <p:sp>
          <p:nvSpPr>
            <p:cNvPr id="47151" name="Line 26">
              <a:extLst>
                <a:ext uri="{FF2B5EF4-FFF2-40B4-BE49-F238E27FC236}">
                  <a16:creationId xmlns:a16="http://schemas.microsoft.com/office/drawing/2014/main" id="{021458DB-223C-51F7-435B-2CCC066DC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1502"/>
              <a:ext cx="1" cy="5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Line 27">
              <a:extLst>
                <a:ext uri="{FF2B5EF4-FFF2-40B4-BE49-F238E27FC236}">
                  <a16:creationId xmlns:a16="http://schemas.microsoft.com/office/drawing/2014/main" id="{6BE341D6-5384-DEE4-D1D2-67DC4EFB6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4" y="1498"/>
              <a:ext cx="1202" cy="6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Line 28">
              <a:extLst>
                <a:ext uri="{FF2B5EF4-FFF2-40B4-BE49-F238E27FC236}">
                  <a16:creationId xmlns:a16="http://schemas.microsoft.com/office/drawing/2014/main" id="{05597621-1776-4ADE-1CCA-1B6EA2EA4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43" y="1498"/>
              <a:ext cx="2" cy="67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65" name="Group 29">
            <a:extLst>
              <a:ext uri="{FF2B5EF4-FFF2-40B4-BE49-F238E27FC236}">
                <a16:creationId xmlns:a16="http://schemas.microsoft.com/office/drawing/2014/main" id="{D89EF979-FB0B-106D-1C2E-C2C7BB489ED1}"/>
              </a:ext>
            </a:extLst>
          </p:cNvPr>
          <p:cNvGrpSpPr>
            <a:grpSpLocks/>
          </p:cNvGrpSpPr>
          <p:nvPr/>
        </p:nvGrpSpPr>
        <p:grpSpPr bwMode="auto">
          <a:xfrm>
            <a:off x="733425" y="3125788"/>
            <a:ext cx="7794625" cy="895350"/>
            <a:chOff x="465" y="1969"/>
            <a:chExt cx="4911" cy="564"/>
          </a:xfrm>
        </p:grpSpPr>
        <p:grpSp>
          <p:nvGrpSpPr>
            <p:cNvPr id="47124" name="Group 30">
              <a:extLst>
                <a:ext uri="{FF2B5EF4-FFF2-40B4-BE49-F238E27FC236}">
                  <a16:creationId xmlns:a16="http://schemas.microsoft.com/office/drawing/2014/main" id="{E15626F7-C1EA-B5A3-A8AF-27DD78A3D4D5}"/>
                </a:ext>
              </a:extLst>
            </p:cNvPr>
            <p:cNvGrpSpPr>
              <a:grpSpLocks noRot="1"/>
            </p:cNvGrpSpPr>
            <p:nvPr/>
          </p:nvGrpSpPr>
          <p:grpSpPr bwMode="auto">
            <a:xfrm>
              <a:off x="465" y="1969"/>
              <a:ext cx="1551" cy="382"/>
              <a:chOff x="1088" y="1969"/>
              <a:chExt cx="1551" cy="382"/>
            </a:xfrm>
          </p:grpSpPr>
          <p:sp>
            <p:nvSpPr>
              <p:cNvPr id="47139" name="Rectangle 31">
                <a:extLst>
                  <a:ext uri="{FF2B5EF4-FFF2-40B4-BE49-F238E27FC236}">
                    <a16:creationId xmlns:a16="http://schemas.microsoft.com/office/drawing/2014/main" id="{7F1BA06C-517D-8009-6EA4-C2AD9094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1969"/>
                <a:ext cx="518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DFF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endParaRPr lang="en-US" altLang="de-DE" sz="1400" b="1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7140" name="Rectangle 32">
                <a:extLst>
                  <a:ext uri="{FF2B5EF4-FFF2-40B4-BE49-F238E27FC236}">
                    <a16:creationId xmlns:a16="http://schemas.microsoft.com/office/drawing/2014/main" id="{7D10D4C8-B904-E43B-4C41-5E4082BF5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160"/>
                <a:ext cx="1551" cy="191"/>
              </a:xfrm>
              <a:prstGeom prst="rect">
                <a:avLst/>
              </a:prstGeom>
              <a:solidFill>
                <a:srgbClr val="7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de-DE" altLang="de-DE" sz="1400" b="1">
                    <a:latin typeface="Arial" panose="020B0604020202020204" pitchFamily="34" charset="0"/>
                    <a:ea typeface="MS PGothic" panose="020B0600070205080204" pitchFamily="34" charset="-128"/>
                  </a:rPr>
                  <a:t>Berufsoberschule BOS</a:t>
                </a:r>
              </a:p>
            </p:txBody>
          </p:sp>
          <p:sp>
            <p:nvSpPr>
              <p:cNvPr id="47141" name="Rectangle 33">
                <a:extLst>
                  <a:ext uri="{FF2B5EF4-FFF2-40B4-BE49-F238E27FC236}">
                    <a16:creationId xmlns:a16="http://schemas.microsoft.com/office/drawing/2014/main" id="{8679474D-75CA-9B15-9E4B-A25C8BB36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969"/>
                <a:ext cx="1033" cy="191"/>
              </a:xfrm>
              <a:prstGeom prst="rect">
                <a:avLst/>
              </a:prstGeom>
              <a:solidFill>
                <a:srgbClr val="7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de-DE" altLang="de-DE" sz="1400" b="1" i="1">
                    <a:latin typeface="Arial" panose="020B0604020202020204" pitchFamily="34" charset="0"/>
                    <a:ea typeface="MS PGothic" panose="020B0600070205080204" pitchFamily="34" charset="-128"/>
                  </a:rPr>
                  <a:t>13. Klasse</a:t>
                </a:r>
              </a:p>
            </p:txBody>
          </p:sp>
          <p:sp>
            <p:nvSpPr>
              <p:cNvPr id="47142" name="Line 34">
                <a:extLst>
                  <a:ext uri="{FF2B5EF4-FFF2-40B4-BE49-F238E27FC236}">
                    <a16:creationId xmlns:a16="http://schemas.microsoft.com/office/drawing/2014/main" id="{644D5C98-5FA7-095E-BD64-DFD45E327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1969"/>
                <a:ext cx="1033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3" name="Line 35">
                <a:extLst>
                  <a:ext uri="{FF2B5EF4-FFF2-40B4-BE49-F238E27FC236}">
                    <a16:creationId xmlns:a16="http://schemas.microsoft.com/office/drawing/2014/main" id="{ADB13444-4EC7-3060-6C95-230CFED4F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2160"/>
                <a:ext cx="10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4" name="Line 36">
                <a:extLst>
                  <a:ext uri="{FF2B5EF4-FFF2-40B4-BE49-F238E27FC236}">
                    <a16:creationId xmlns:a16="http://schemas.microsoft.com/office/drawing/2014/main" id="{B013E94C-CE06-7FD5-F637-B4CDC2CD9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2351"/>
                <a:ext cx="155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5" name="Line 37">
                <a:extLst>
                  <a:ext uri="{FF2B5EF4-FFF2-40B4-BE49-F238E27FC236}">
                    <a16:creationId xmlns:a16="http://schemas.microsoft.com/office/drawing/2014/main" id="{3BAA0F84-2236-EA98-4FAD-9F1A0DB26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1969"/>
                <a:ext cx="0" cy="38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6" name="Line 38">
                <a:extLst>
                  <a:ext uri="{FF2B5EF4-FFF2-40B4-BE49-F238E27FC236}">
                    <a16:creationId xmlns:a16="http://schemas.microsoft.com/office/drawing/2014/main" id="{175B0615-CA22-1BE5-F48F-B62DBE9DA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1969"/>
                <a:ext cx="0" cy="19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7" name="Line 39">
                <a:extLst>
                  <a:ext uri="{FF2B5EF4-FFF2-40B4-BE49-F238E27FC236}">
                    <a16:creationId xmlns:a16="http://schemas.microsoft.com/office/drawing/2014/main" id="{27AA733B-E33C-A05A-0361-9E91C87DB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1969"/>
                <a:ext cx="0" cy="1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8" name="Line 40">
                <a:extLst>
                  <a:ext uri="{FF2B5EF4-FFF2-40B4-BE49-F238E27FC236}">
                    <a16:creationId xmlns:a16="http://schemas.microsoft.com/office/drawing/2014/main" id="{18074FD0-97F9-33D0-CFC4-87398D573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1969"/>
                <a:ext cx="51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9" name="Line 41">
                <a:extLst>
                  <a:ext uri="{FF2B5EF4-FFF2-40B4-BE49-F238E27FC236}">
                    <a16:creationId xmlns:a16="http://schemas.microsoft.com/office/drawing/2014/main" id="{209E24D8-8FFF-54A2-3637-835D44439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160"/>
                <a:ext cx="0" cy="19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50" name="Line 42">
                <a:extLst>
                  <a:ext uri="{FF2B5EF4-FFF2-40B4-BE49-F238E27FC236}">
                    <a16:creationId xmlns:a16="http://schemas.microsoft.com/office/drawing/2014/main" id="{EDCFE6F7-3DB1-B3D4-2AB3-B8D1D3EB9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2160"/>
                <a:ext cx="5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125" name="Group 43">
              <a:extLst>
                <a:ext uri="{FF2B5EF4-FFF2-40B4-BE49-F238E27FC236}">
                  <a16:creationId xmlns:a16="http://schemas.microsoft.com/office/drawing/2014/main" id="{03838C1E-90AB-63CF-CF72-60039023EB3F}"/>
                </a:ext>
              </a:extLst>
            </p:cNvPr>
            <p:cNvGrpSpPr>
              <a:grpSpLocks noRot="1"/>
            </p:cNvGrpSpPr>
            <p:nvPr/>
          </p:nvGrpSpPr>
          <p:grpSpPr bwMode="auto">
            <a:xfrm>
              <a:off x="3976" y="1987"/>
              <a:ext cx="1400" cy="382"/>
              <a:chOff x="1088" y="1969"/>
              <a:chExt cx="1551" cy="382"/>
            </a:xfrm>
          </p:grpSpPr>
          <p:sp>
            <p:nvSpPr>
              <p:cNvPr id="47127" name="Rectangle 44">
                <a:extLst>
                  <a:ext uri="{FF2B5EF4-FFF2-40B4-BE49-F238E27FC236}">
                    <a16:creationId xmlns:a16="http://schemas.microsoft.com/office/drawing/2014/main" id="{6DE4FFC9-D6E8-35A5-710A-419288154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1969"/>
                <a:ext cx="518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DFF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endParaRPr lang="en-US" altLang="de-DE" sz="1400" b="1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7128" name="Rectangle 45">
                <a:extLst>
                  <a:ext uri="{FF2B5EF4-FFF2-40B4-BE49-F238E27FC236}">
                    <a16:creationId xmlns:a16="http://schemas.microsoft.com/office/drawing/2014/main" id="{68C5EAFC-28BE-1159-9A29-13D99888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160"/>
                <a:ext cx="1551" cy="191"/>
              </a:xfrm>
              <a:prstGeom prst="rect">
                <a:avLst/>
              </a:prstGeom>
              <a:solidFill>
                <a:srgbClr val="7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de-DE" altLang="de-DE" sz="1400" b="1">
                    <a:latin typeface="Arial" panose="020B0604020202020204" pitchFamily="34" charset="0"/>
                    <a:ea typeface="MS PGothic" panose="020B0600070205080204" pitchFamily="34" charset="-128"/>
                  </a:rPr>
                  <a:t>Fachoberschule FOS</a:t>
                </a:r>
              </a:p>
            </p:txBody>
          </p:sp>
          <p:sp>
            <p:nvSpPr>
              <p:cNvPr id="47129" name="Rectangle 46">
                <a:extLst>
                  <a:ext uri="{FF2B5EF4-FFF2-40B4-BE49-F238E27FC236}">
                    <a16:creationId xmlns:a16="http://schemas.microsoft.com/office/drawing/2014/main" id="{75207F45-CF49-11EB-A6E4-11CACAF37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969"/>
                <a:ext cx="1033" cy="191"/>
              </a:xfrm>
              <a:prstGeom prst="rect">
                <a:avLst/>
              </a:prstGeom>
              <a:solidFill>
                <a:srgbClr val="7DFF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de-DE" altLang="de-DE" sz="1400" b="1" i="1">
                    <a:latin typeface="Arial" panose="020B0604020202020204" pitchFamily="34" charset="0"/>
                    <a:ea typeface="MS PGothic" panose="020B0600070205080204" pitchFamily="34" charset="-128"/>
                  </a:rPr>
                  <a:t>13. Klasse</a:t>
                </a:r>
              </a:p>
            </p:txBody>
          </p:sp>
          <p:sp>
            <p:nvSpPr>
              <p:cNvPr id="47130" name="Line 47">
                <a:extLst>
                  <a:ext uri="{FF2B5EF4-FFF2-40B4-BE49-F238E27FC236}">
                    <a16:creationId xmlns:a16="http://schemas.microsoft.com/office/drawing/2014/main" id="{C4CCD2D9-703B-BE87-AB6B-CD6679185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1969"/>
                <a:ext cx="1033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1" name="Line 48">
                <a:extLst>
                  <a:ext uri="{FF2B5EF4-FFF2-40B4-BE49-F238E27FC236}">
                    <a16:creationId xmlns:a16="http://schemas.microsoft.com/office/drawing/2014/main" id="{FFDB6799-9CF8-E5FC-3999-D1B973A1E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2160"/>
                <a:ext cx="10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2" name="Line 49">
                <a:extLst>
                  <a:ext uri="{FF2B5EF4-FFF2-40B4-BE49-F238E27FC236}">
                    <a16:creationId xmlns:a16="http://schemas.microsoft.com/office/drawing/2014/main" id="{9C2E4AC9-3743-A978-5F76-48D25631A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2351"/>
                <a:ext cx="155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3" name="Line 50">
                <a:extLst>
                  <a:ext uri="{FF2B5EF4-FFF2-40B4-BE49-F238E27FC236}">
                    <a16:creationId xmlns:a16="http://schemas.microsoft.com/office/drawing/2014/main" id="{9C3CC121-A438-B912-ED04-EA7374CD3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1969"/>
                <a:ext cx="0" cy="38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4" name="Line 51">
                <a:extLst>
                  <a:ext uri="{FF2B5EF4-FFF2-40B4-BE49-F238E27FC236}">
                    <a16:creationId xmlns:a16="http://schemas.microsoft.com/office/drawing/2014/main" id="{9FC73DD7-F154-B619-0AFF-9D1B1E90C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1969"/>
                <a:ext cx="0" cy="19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5" name="Line 52">
                <a:extLst>
                  <a:ext uri="{FF2B5EF4-FFF2-40B4-BE49-F238E27FC236}">
                    <a16:creationId xmlns:a16="http://schemas.microsoft.com/office/drawing/2014/main" id="{FAD30F57-EC67-BAFD-89BA-7D9AAC885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1969"/>
                <a:ext cx="0" cy="1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6" name="Line 53">
                <a:extLst>
                  <a:ext uri="{FF2B5EF4-FFF2-40B4-BE49-F238E27FC236}">
                    <a16:creationId xmlns:a16="http://schemas.microsoft.com/office/drawing/2014/main" id="{BE04ECF8-2232-B44E-A3C4-14CE75C0E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1969"/>
                <a:ext cx="51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7" name="Line 54">
                <a:extLst>
                  <a:ext uri="{FF2B5EF4-FFF2-40B4-BE49-F238E27FC236}">
                    <a16:creationId xmlns:a16="http://schemas.microsoft.com/office/drawing/2014/main" id="{8AED0FFB-7C9B-FA8C-CB90-64549FF58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160"/>
                <a:ext cx="0" cy="19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38" name="Line 55">
                <a:extLst>
                  <a:ext uri="{FF2B5EF4-FFF2-40B4-BE49-F238E27FC236}">
                    <a16:creationId xmlns:a16="http://schemas.microsoft.com/office/drawing/2014/main" id="{ACC5034C-9162-26F9-1CA3-44EEDAF95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2160"/>
                <a:ext cx="5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6" name="Rectangle 56">
              <a:extLst>
                <a:ext uri="{FF2B5EF4-FFF2-40B4-BE49-F238E27FC236}">
                  <a16:creationId xmlns:a16="http://schemas.microsoft.com/office/drawing/2014/main" id="{9CC55B18-FCC7-5085-25B8-4607236B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" y="2352"/>
              <a:ext cx="721" cy="181"/>
            </a:xfrm>
            <a:prstGeom prst="rect">
              <a:avLst/>
            </a:prstGeom>
            <a:solidFill>
              <a:srgbClr val="7DFF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anose="020B0604020202020204" pitchFamily="34" charset="0"/>
                  <a:ea typeface="MS PGothic" panose="020B0600070205080204" pitchFamily="34" charset="-128"/>
                </a:rPr>
                <a:t>Vorklasse</a:t>
              </a:r>
            </a:p>
          </p:txBody>
        </p:sp>
      </p:grpSp>
      <p:grpSp>
        <p:nvGrpSpPr>
          <p:cNvPr id="14393" name="Group 57">
            <a:extLst>
              <a:ext uri="{FF2B5EF4-FFF2-40B4-BE49-F238E27FC236}">
                <a16:creationId xmlns:a16="http://schemas.microsoft.com/office/drawing/2014/main" id="{65969989-B359-1C18-76E3-BC5018D2C02E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3722688"/>
            <a:ext cx="5835650" cy="1901825"/>
            <a:chOff x="940" y="2345"/>
            <a:chExt cx="3676" cy="1198"/>
          </a:xfrm>
        </p:grpSpPr>
        <p:sp>
          <p:nvSpPr>
            <p:cNvPr id="47121" name="Line 58">
              <a:extLst>
                <a:ext uri="{FF2B5EF4-FFF2-40B4-BE49-F238E27FC236}">
                  <a16:creationId xmlns:a16="http://schemas.microsoft.com/office/drawing/2014/main" id="{CEC4CE83-CC74-E16A-3630-0AC216CE8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" y="2364"/>
              <a:ext cx="0" cy="11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2" name="Line 59">
              <a:extLst>
                <a:ext uri="{FF2B5EF4-FFF2-40B4-BE49-F238E27FC236}">
                  <a16:creationId xmlns:a16="http://schemas.microsoft.com/office/drawing/2014/main" id="{3C9542B2-402F-E030-577A-03129960B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09" y="2345"/>
              <a:ext cx="0" cy="4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3" name="Line 60">
              <a:extLst>
                <a:ext uri="{FF2B5EF4-FFF2-40B4-BE49-F238E27FC236}">
                  <a16:creationId xmlns:a16="http://schemas.microsoft.com/office/drawing/2014/main" id="{53F4F89E-E9FD-0F12-9135-6DC6AB5F1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0" y="2531"/>
              <a:ext cx="6" cy="2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8" name="AutoShape 63">
            <a:extLst>
              <a:ext uri="{FF2B5EF4-FFF2-40B4-BE49-F238E27FC236}">
                <a16:creationId xmlns:a16="http://schemas.microsoft.com/office/drawing/2014/main" id="{BDED707B-EDC6-C3C7-D1AF-C98CDC26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11150"/>
            <a:ext cx="6834187" cy="72072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Die Mittelschule eröffnet viele Wege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 autoUpdateAnimBg="0"/>
      <p:bldP spid="14350" grpId="0" animBg="1" autoUpdateAnimBg="0"/>
      <p:bldP spid="14351" grpId="0" animBg="1" autoUpdateAnimBg="0"/>
      <p:bldP spid="1435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43A1D5DB-DCD0-5C41-A730-0B665CD3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415925"/>
            <a:ext cx="660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Hilfreiche Informationsquellen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837ECB-4B7A-6740-87A8-D2DB5DF0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de-DE" sz="2400" dirty="0"/>
              <a:t>Internet		</a:t>
            </a:r>
            <a:r>
              <a:rPr lang="de-DE" altLang="de-DE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www.meinbildungsweg.de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		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		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</a:t>
            </a:r>
            <a:endParaRPr lang="de-DE" altLang="de-DE" sz="1600" dirty="0"/>
          </a:p>
        </p:txBody>
      </p:sp>
      <p:pic>
        <p:nvPicPr>
          <p:cNvPr id="2" name="Grafik 1" descr="Ein Bild, das Text, Screenshot, Schrift, Betriebssystem enthält.&#10;&#10;Automatisch generierte Beschreibung">
            <a:extLst>
              <a:ext uri="{FF2B5EF4-FFF2-40B4-BE49-F238E27FC236}">
                <a16:creationId xmlns:a16="http://schemas.microsoft.com/office/drawing/2014/main" id="{26386421-EE20-6362-EB11-F1385E72C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5" y="2840736"/>
            <a:ext cx="3602736" cy="3378075"/>
          </a:xfrm>
          <a:prstGeom prst="rect">
            <a:avLst/>
          </a:prstGeom>
        </p:spPr>
      </p:pic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B9DA207-6655-A82A-8604-39ADB22F5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1" y="2840736"/>
            <a:ext cx="3432047" cy="3378075"/>
          </a:xfrm>
          <a:prstGeom prst="rect">
            <a:avLst/>
          </a:prstGeom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A344FB88-25A0-A642-C82C-7F56BCF4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92100"/>
            <a:ext cx="2228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951C49-85FB-C74F-A207-AEC1317D4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06752"/>
            <a:ext cx="3858768" cy="391941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de-DE" b="1" dirty="0"/>
              <a:t>Irgendwann in den nächsten Jahren wird sich entscheiden, welchen Schulabschluss ihr Kind tatsächlich erreicht –</a:t>
            </a:r>
          </a:p>
          <a:p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i="1" dirty="0"/>
              <a:t>aber noch nicht in der 4. / 5. / 6. oder ... Klasse!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i="1" dirty="0"/>
          </a:p>
          <a:p>
            <a:pPr marL="0" indent="0">
              <a:buFont typeface="Arial" panose="020B0604020202020204" pitchFamily="34" charset="0"/>
              <a:buNone/>
            </a:pPr>
            <a:endParaRPr lang="de-DE" i="1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D2EBFF6-91D9-4E49-9AB8-29DC64A4CD42}"/>
              </a:ext>
            </a:extLst>
          </p:cNvPr>
          <p:cNvSpPr txBox="1"/>
          <p:nvPr/>
        </p:nvSpPr>
        <p:spPr bwMode="auto">
          <a:xfrm>
            <a:off x="4572001" y="2865120"/>
            <a:ext cx="4114800" cy="1597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sz="2200" b="1" i="1" kern="1200" dirty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rPr>
              <a:t>Ich wünsche Ihrem Kind und Ihnen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sz="2200" b="1" i="1" kern="1200" dirty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rPr>
              <a:t>den bestmöglichen Schulerfolg!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de-DE" sz="2200" b="1" i="1" kern="1200" dirty="0">
              <a:solidFill>
                <a:schemeClr val="tx1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Grafik 6" descr="Ein Bild, das draußen, Wasser, Himmel, Horizont enthält.">
            <a:extLst>
              <a:ext uri="{FF2B5EF4-FFF2-40B4-BE49-F238E27FC236}">
                <a16:creationId xmlns:a16="http://schemas.microsoft.com/office/drawing/2014/main" id="{9BAA0476-C679-4C67-F067-AE538BB6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072" y="1548384"/>
            <a:ext cx="4733047" cy="4925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el 1">
            <a:extLst>
              <a:ext uri="{FF2B5EF4-FFF2-40B4-BE49-F238E27FC236}">
                <a16:creationId xmlns:a16="http://schemas.microsoft.com/office/drawing/2014/main" id="{358E731C-20AC-9745-8E4A-A384C940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536" y="264005"/>
            <a:ext cx="5705856" cy="92331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b="1" kern="1200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Zum Schluss…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5EDCC0-31F1-399A-3F89-62E0CF4DF84C}"/>
              </a:ext>
            </a:extLst>
          </p:cNvPr>
          <p:cNvSpPr txBox="1"/>
          <p:nvPr/>
        </p:nvSpPr>
        <p:spPr>
          <a:xfrm>
            <a:off x="4852416" y="2206752"/>
            <a:ext cx="362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Ich wünsche Ihrem Kind und Ihnen die richtige Entscheidung!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8B1753A-6D42-0E49-8321-FD43B714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5664" y="274638"/>
            <a:ext cx="6266688" cy="839459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alt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Welche Schule soll mein Kind besuchen?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D9D5BD55-2475-F7E7-434C-EE356941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-195072"/>
            <a:ext cx="2243328" cy="185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834E31B-0FB8-80A8-8A15-DC54614D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9616"/>
            <a:ext cx="8424672" cy="5083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6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DC69F-1936-B108-13E1-71CEF7C05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C4E3E642-0161-DCCF-CAFB-6A5EE6BBF375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DD4D2DB-6B0F-194B-4D8A-E23CA6D99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6613" y="57150"/>
            <a:ext cx="6781800" cy="1008063"/>
          </a:xfrm>
        </p:spPr>
        <p:txBody>
          <a:bodyPr/>
          <a:lstStyle/>
          <a:p>
            <a:pPr eaLnBrk="1" hangingPunct="1"/>
            <a:r>
              <a:rPr lang="de-DE" altLang="de-DE" sz="2800" dirty="0">
                <a:solidFill>
                  <a:schemeClr val="tx2">
                    <a:lumMod val="75000"/>
                  </a:schemeClr>
                </a:solidFill>
              </a:rPr>
              <a:t>Das bayerische Schulsystem im Überblick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5B4F7-34C2-3AF7-8C39-FDFDCD08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4C9D6ABE-2C25-5841-0266-52BE6362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6149975"/>
            <a:ext cx="4076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200">
                <a:ea typeface="MS PGothic" panose="020B0600070205080204" pitchFamily="34" charset="-128"/>
                <a:hlinkClick r:id="rId2"/>
              </a:rPr>
              <a:t>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76C358A-246E-7713-E071-9E88A8C7B5DE}"/>
              </a:ext>
            </a:extLst>
          </p:cNvPr>
          <p:cNvSpPr/>
          <p:nvPr/>
        </p:nvSpPr>
        <p:spPr>
          <a:xfrm>
            <a:off x="4037013" y="5475288"/>
            <a:ext cx="436562" cy="382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632" name="Inhaltsplatzhalter 5">
            <a:extLst>
              <a:ext uri="{FF2B5EF4-FFF2-40B4-BE49-F238E27FC236}">
                <a16:creationId xmlns:a16="http://schemas.microsoft.com/office/drawing/2014/main" id="{5A50D697-6BEF-A0CB-B14F-F35FC44D9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26633" name="Picture 7" descr="Mit Klick ins Bild direkt zur interaktiven Grafik – auch in anderen Sprachen">
            <a:extLst>
              <a:ext uri="{FF2B5EF4-FFF2-40B4-BE49-F238E27FC236}">
                <a16:creationId xmlns:a16="http://schemas.microsoft.com/office/drawing/2014/main" id="{634CCB78-B5B6-04E9-4A37-3B3D7B7B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349376"/>
            <a:ext cx="83566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902EDC6-6CAD-04E0-B2CE-907917B872EC}"/>
              </a:ext>
            </a:extLst>
          </p:cNvPr>
          <p:cNvSpPr/>
          <p:nvPr/>
        </p:nvSpPr>
        <p:spPr>
          <a:xfrm>
            <a:off x="1060450" y="5181600"/>
            <a:ext cx="854075" cy="207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635" name="AutoShape 12" descr="Logo">
            <a:extLst>
              <a:ext uri="{FF2B5EF4-FFF2-40B4-BE49-F238E27FC236}">
                <a16:creationId xmlns:a16="http://schemas.microsoft.com/office/drawing/2014/main" id="{8817D707-8E7B-2BC7-015F-0C88067EA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6636" name="Grafik 6">
            <a:extLst>
              <a:ext uri="{FF2B5EF4-FFF2-40B4-BE49-F238E27FC236}">
                <a16:creationId xmlns:a16="http://schemas.microsoft.com/office/drawing/2014/main" id="{42A4615D-2934-7B8E-E080-20FF8E3C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-258191"/>
            <a:ext cx="2068143" cy="18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6490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D3AFDB2-22C8-774F-B14A-F461540E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1" y="420689"/>
            <a:ext cx="449884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</a:rPr>
              <a:t>Entscheidungshilfen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C7F5DCC-F4D5-AA47-8B19-9BD01FC5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1382713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Sprachkompetenz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(Lesen, Wortschatz,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Ausdrucksfähigkeit)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Mathematische Kompetenz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(Grundrechenarten,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Sachrechnen,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Geometrie)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D7E55A6-7AD1-7141-8736-9224ED0A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897313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Grundlegende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intellektuelle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Kompetenzen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b="1" u="sng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Gedächtnis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Auffassungsgabe</a:t>
            </a:r>
            <a:endParaRPr lang="de-DE" altLang="de-DE" sz="1600" u="sng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Logisches Denken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Kreativität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97B2278-0B87-EB4F-BB58-C3F30D47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2727325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Arbeits- und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Lernverhalten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b="1" u="sng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Selbstständigkeit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Arbeitstempo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Fleiß, Ausdauer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Konzentration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Interessen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Motivation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E3E917A-D7C0-9D49-9656-60FAAD24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2727325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b="1" u="sng" dirty="0">
                <a:solidFill>
                  <a:schemeClr val="bg1"/>
                </a:solidFill>
                <a:latin typeface="+mn-lt"/>
                <a:cs typeface="+mn-cs"/>
              </a:rPr>
              <a:t>Schüler-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b="1" u="sng" dirty="0" err="1">
                <a:solidFill>
                  <a:schemeClr val="bg1"/>
                </a:solidFill>
                <a:latin typeface="+mn-lt"/>
                <a:cs typeface="+mn-cs"/>
              </a:rPr>
              <a:t>persönlichkeit</a:t>
            </a:r>
            <a:endParaRPr lang="de-DE" altLang="de-DE" sz="1600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Ängstlich – zuversichtlich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Selbstbewusstsein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Belastbarkeit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ADHS, LRS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Gesundheit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latin typeface="Arial" charset="0"/>
                <a:cs typeface="+mn-cs"/>
              </a:rPr>
              <a:t> 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77546711-8D5C-FABD-C2FC-670F0005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8" y="-85343"/>
            <a:ext cx="2324061" cy="16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BC73E8F-6DD0-5441-A07A-84A5E18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08" y="274638"/>
            <a:ext cx="5955791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28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Fahrplan für den Übertritt - 4. Klasse</a:t>
            </a:r>
          </a:p>
        </p:txBody>
      </p:sp>
      <p:sp>
        <p:nvSpPr>
          <p:cNvPr id="18442" name="Footer Placeholder 3">
            <a:extLst>
              <a:ext uri="{FF2B5EF4-FFF2-40B4-BE49-F238E27FC236}">
                <a16:creationId xmlns:a16="http://schemas.microsoft.com/office/drawing/2014/main" id="{0D8CE0BA-8896-BF77-9DEC-8BD5F7E9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98464"/>
            <a:ext cx="2895600" cy="723011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altLang="de-DE" dirty="0"/>
              <a:t>Staatliche Schulberatungsstelle für Niederbayern - www.schulberatung.bayern.de - info@sbndb.de</a:t>
            </a:r>
          </a:p>
        </p:txBody>
      </p:sp>
      <p:graphicFrame>
        <p:nvGraphicFramePr>
          <p:cNvPr id="18443" name="Rectangle 2">
            <a:extLst>
              <a:ext uri="{FF2B5EF4-FFF2-40B4-BE49-F238E27FC236}">
                <a16:creationId xmlns:a16="http://schemas.microsoft.com/office/drawing/2014/main" id="{434E49C6-18E6-80AD-236A-FC517DF34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814705"/>
              </p:ext>
            </p:extLst>
          </p:nvPr>
        </p:nvGraphicFramePr>
        <p:xfrm>
          <a:off x="146304" y="1417638"/>
          <a:ext cx="8863583" cy="42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3">
            <a:extLst>
              <a:ext uri="{FF2B5EF4-FFF2-40B4-BE49-F238E27FC236}">
                <a16:creationId xmlns:a16="http://schemas.microsoft.com/office/drawing/2014/main" id="{6B6548E3-C916-B26F-4C0B-4C68B5E0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97536"/>
            <a:ext cx="2377249" cy="168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15E410A8-4E0E-D241-95B9-46B4A90D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765738"/>
            <a:ext cx="8188325" cy="39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altLang="de-DE" sz="2800" dirty="0">
                <a:solidFill>
                  <a:srgbClr val="000000"/>
                </a:solidFill>
              </a:rPr>
              <a:t>Durchschnitt aus Deutsch, Mathematik, Heimat- und Sachunterricht (HSU)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mit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Eignungsfeststellung: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bis 2,33: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Gymnasium,</a:t>
            </a:r>
            <a:r>
              <a:rPr lang="de-DE" altLang="de-DE" sz="2800" dirty="0">
                <a:solidFill>
                  <a:srgbClr val="000000"/>
                </a:solidFill>
              </a:rPr>
              <a:t> Realschule, </a:t>
            </a:r>
            <a:br>
              <a:rPr lang="de-DE" altLang="de-DE" sz="2800" dirty="0">
                <a:solidFill>
                  <a:srgbClr val="000000"/>
                </a:solidFill>
              </a:rPr>
            </a:br>
            <a:r>
              <a:rPr lang="de-DE" altLang="de-DE" sz="2800" dirty="0">
                <a:solidFill>
                  <a:srgbClr val="000000"/>
                </a:solidFill>
              </a:rPr>
              <a:t>    Mittelschule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mit 2,66: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Realschule, </a:t>
            </a:r>
            <a:r>
              <a:rPr lang="de-DE" altLang="de-DE" sz="2800" dirty="0">
                <a:solidFill>
                  <a:srgbClr val="000000"/>
                </a:solidFill>
              </a:rPr>
              <a:t>Mittelschule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ab 3,00: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2F67CE1-4D66-B04D-91C1-ECF76FB1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274638"/>
            <a:ext cx="3694176" cy="828948"/>
          </a:xfrm>
        </p:spPr>
        <p:txBody>
          <a:bodyPr/>
          <a:lstStyle/>
          <a:p>
            <a:pPr algn="r" eaLnBrk="1" hangingPunct="1"/>
            <a:r>
              <a:rPr lang="de-DE" altLang="de-DE" sz="3200" b="1" dirty="0">
                <a:solidFill>
                  <a:schemeClr val="accent1">
                    <a:lumMod val="50000"/>
                  </a:schemeClr>
                </a:solidFill>
              </a:rPr>
              <a:t>Übertrittszeugnis</a:t>
            </a:r>
          </a:p>
        </p:txBody>
      </p:sp>
    </p:spTree>
    <p:extLst>
      <p:ext uri="{BB962C8B-B14F-4D97-AF65-F5344CB8AC3E}">
        <p14:creationId xmlns:p14="http://schemas.microsoft.com/office/powerpoint/2010/main" val="8831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9B7BC92-21B1-5C46-892D-19E71392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28" y="274638"/>
            <a:ext cx="6047232" cy="1143000"/>
          </a:xfrm>
        </p:spPr>
        <p:txBody>
          <a:bodyPr>
            <a:normAutofit/>
          </a:bodyPr>
          <a:lstStyle/>
          <a:p>
            <a:pPr algn="r"/>
            <a:r>
              <a:rPr lang="de-DE" sz="3200" b="1" dirty="0">
                <a:solidFill>
                  <a:schemeClr val="tx2">
                    <a:lumMod val="75000"/>
                  </a:schemeClr>
                </a:solidFill>
              </a:rPr>
              <a:t>5. Jahrgangsstufe  = Gelenkklasse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23D490-B136-3843-BF6C-704EE058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2267712"/>
            <a:ext cx="7973568" cy="4315650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Verstärkte individuelle Förderung für einen möglichen Übertritt</a:t>
            </a:r>
          </a:p>
          <a:p>
            <a:endParaRPr lang="de-DE" dirty="0"/>
          </a:p>
          <a:p>
            <a:r>
              <a:rPr lang="de-DE" dirty="0"/>
              <a:t>Übertritt von der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  <a:r>
              <a:rPr lang="de-DE" dirty="0"/>
              <a:t> an die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Realschule</a:t>
            </a:r>
            <a:r>
              <a:rPr lang="de-DE" dirty="0"/>
              <a:t>: </a:t>
            </a:r>
          </a:p>
          <a:p>
            <a:endParaRPr lang="de-DE" sz="1050" dirty="0"/>
          </a:p>
          <a:p>
            <a:pPr lvl="1"/>
            <a:r>
              <a:rPr lang="de-DE" dirty="0"/>
              <a:t>In die 5. Jahrgangsstufe mit 2,5 in D und M (Jahreszeugnis)</a:t>
            </a:r>
          </a:p>
          <a:p>
            <a:pPr lvl="1"/>
            <a:r>
              <a:rPr lang="de-DE" dirty="0"/>
              <a:t>In die 6. Jahrgangsstufe mit 2,0 in D, M und E (Jahreszeugnis)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Übertritt von der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  <a:r>
              <a:rPr lang="de-DE" dirty="0"/>
              <a:t> ans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Gymnasium</a:t>
            </a:r>
            <a:r>
              <a:rPr lang="de-DE" dirty="0"/>
              <a:t>: </a:t>
            </a:r>
          </a:p>
          <a:p>
            <a:endParaRPr lang="de-DE" sz="1050" dirty="0"/>
          </a:p>
          <a:p>
            <a:pPr lvl="1"/>
            <a:r>
              <a:rPr lang="de-DE" dirty="0"/>
              <a:t>In die 5. Jahrgangsstufe mit 2,0 in D und M (Jahreszeugnis)</a:t>
            </a:r>
          </a:p>
          <a:p>
            <a:pPr lvl="1"/>
            <a:r>
              <a:rPr lang="de-DE" dirty="0"/>
              <a:t>In die 6. Jahrgangsstufe mit einer Aufnahmeprüfung und Probezeit</a:t>
            </a:r>
          </a:p>
          <a:p>
            <a:pPr marL="342900" lvl="1" indent="0">
              <a:buNone/>
            </a:pPr>
            <a:endParaRPr lang="de-DE" dirty="0"/>
          </a:p>
        </p:txBody>
      </p:sp>
      <p:pic>
        <p:nvPicPr>
          <p:cNvPr id="2" name="Grafik 4">
            <a:extLst>
              <a:ext uri="{FF2B5EF4-FFF2-40B4-BE49-F238E27FC236}">
                <a16:creationId xmlns:a16="http://schemas.microsoft.com/office/drawing/2014/main" id="{454B9239-ECE8-802E-6BD1-F3DBBE23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39297"/>
            <a:ext cx="2046732" cy="17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4E18ADD-BB8D-8F43-8459-F0F607C1168C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394" name="Titel 1">
            <a:extLst>
              <a:ext uri="{FF2B5EF4-FFF2-40B4-BE49-F238E27FC236}">
                <a16:creationId xmlns:a16="http://schemas.microsoft.com/office/drawing/2014/main" id="{CC4A26C2-C245-7047-9A8A-2BD47AF2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89" y="231775"/>
            <a:ext cx="4289996" cy="1096963"/>
          </a:xfrm>
        </p:spPr>
        <p:txBody>
          <a:bodyPr/>
          <a:lstStyle/>
          <a:p>
            <a:pPr algn="r" eaLnBrk="1" hangingPunct="1"/>
            <a:r>
              <a:rPr lang="de-DE" altLang="de-DE" sz="32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MS Wallersdorf</a:t>
            </a:r>
          </a:p>
        </p:txBody>
      </p:sp>
      <p:pic>
        <p:nvPicPr>
          <p:cNvPr id="6" name="Picture 2" descr="http://www.lernsoftware.com/media/images/iq-kl4-wegweiser.jpg">
            <a:extLst>
              <a:ext uri="{FF2B5EF4-FFF2-40B4-BE49-F238E27FC236}">
                <a16:creationId xmlns:a16="http://schemas.microsoft.com/office/drawing/2014/main" id="{9CD0B818-05DC-D44B-A6EA-C63E98B7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" y="1577976"/>
            <a:ext cx="7530818" cy="46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feld 4">
            <a:extLst>
              <a:ext uri="{FF2B5EF4-FFF2-40B4-BE49-F238E27FC236}">
                <a16:creationId xmlns:a16="http://schemas.microsoft.com/office/drawing/2014/main" id="{B4AA4A2F-BE63-0242-968F-FD983FDE2B73}"/>
              </a:ext>
            </a:extLst>
          </p:cNvPr>
          <p:cNvSpPr txBox="1">
            <a:spLocks noChangeArrowheads="1"/>
          </p:cNvSpPr>
          <p:nvPr/>
        </p:nvSpPr>
        <p:spPr bwMode="auto">
          <a:xfrm rot="151713">
            <a:off x="3193667" y="2621592"/>
            <a:ext cx="4592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3600" dirty="0">
                <a:solidFill>
                  <a:srgbClr val="FFCC00"/>
                </a:solidFill>
                <a:latin typeface="Arial" panose="020B0604020202020204" pitchFamily="34" charset="0"/>
              </a:rPr>
              <a:t>Mittelschule</a:t>
            </a:r>
          </a:p>
        </p:txBody>
      </p:sp>
      <p:pic>
        <p:nvPicPr>
          <p:cNvPr id="2" name="Grafik 4">
            <a:extLst>
              <a:ext uri="{FF2B5EF4-FFF2-40B4-BE49-F238E27FC236}">
                <a16:creationId xmlns:a16="http://schemas.microsoft.com/office/drawing/2014/main" id="{D415CC8F-1AB5-20C5-5A13-C92C3643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92100"/>
            <a:ext cx="2228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C988F46-94D8-4FB2-8EC4-4FE1299A3D00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ext Box 4">
            <a:extLst>
              <a:ext uri="{FF2B5EF4-FFF2-40B4-BE49-F238E27FC236}">
                <a16:creationId xmlns:a16="http://schemas.microsoft.com/office/drawing/2014/main" id="{1A4FEBE4-AF23-6A94-7FEB-AA6F7811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951" y="358775"/>
            <a:ext cx="661339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DE" altLang="de-DE" sz="3200" b="1" dirty="0">
                <a:highlight>
                  <a:srgbClr val="C0C0C0"/>
                </a:highlight>
                <a:ea typeface="MS PGothic" panose="020B0600070205080204" pitchFamily="34" charset="-128"/>
              </a:rPr>
              <a:t>Die Mittelschule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FAAEE9-C5F2-A98E-1B87-0D0EC2D5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600200"/>
            <a:ext cx="86979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de-DE" altLang="de-DE" sz="3000" dirty="0">
                <a:ea typeface="MS PGothic" panose="020B0600070205080204" pitchFamily="34" charset="-128"/>
              </a:rPr>
              <a:t>vermittelt eine </a:t>
            </a:r>
            <a:r>
              <a:rPr lang="de-DE" altLang="de-DE" sz="3000" dirty="0">
                <a:solidFill>
                  <a:srgbClr val="FF0000"/>
                </a:solidFill>
                <a:ea typeface="MS PGothic" panose="020B0600070205080204" pitchFamily="34" charset="-128"/>
              </a:rPr>
              <a:t>grundlegende Allgemeinbildung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de-DE" altLang="de-DE" sz="3000" dirty="0">
                <a:ea typeface="MS PGothic" panose="020B0600070205080204" pitchFamily="34" charset="-128"/>
              </a:rPr>
              <a:t>bereitet durch eine </a:t>
            </a:r>
            <a:r>
              <a:rPr lang="de-DE" altLang="de-DE" sz="3000" dirty="0">
                <a:solidFill>
                  <a:srgbClr val="FF0000"/>
                </a:solidFill>
                <a:ea typeface="MS PGothic" panose="020B0600070205080204" pitchFamily="34" charset="-128"/>
              </a:rPr>
              <a:t>vertiefte Berufsorientierung</a:t>
            </a:r>
            <a:r>
              <a:rPr lang="de-DE" altLang="de-DE" sz="3000" dirty="0">
                <a:ea typeface="MS PGothic" panose="020B0600070205080204" pitchFamily="34" charset="-128"/>
              </a:rPr>
              <a:t> auf eine erfolgreiche berufliche Ausbildung vor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de-DE" altLang="de-DE" sz="3000" dirty="0">
                <a:ea typeface="MS PGothic" panose="020B0600070205080204" pitchFamily="34" charset="-128"/>
              </a:rPr>
              <a:t>betont </a:t>
            </a:r>
            <a:r>
              <a:rPr lang="de-DE" altLang="de-DE" sz="3000" dirty="0">
                <a:solidFill>
                  <a:srgbClr val="FF0000"/>
                </a:solidFill>
                <a:ea typeface="MS PGothic" panose="020B0600070205080204" pitchFamily="34" charset="-128"/>
              </a:rPr>
              <a:t>praxisbezogene Lerninhalte </a:t>
            </a:r>
            <a:r>
              <a:rPr lang="de-DE" altLang="de-DE" sz="3000" dirty="0">
                <a:ea typeface="MS PGothic" panose="020B0600070205080204" pitchFamily="34" charset="-128"/>
              </a:rPr>
              <a:t>und</a:t>
            </a:r>
            <a:r>
              <a:rPr lang="de-DE" altLang="de-DE" sz="3000" dirty="0">
                <a:solidFill>
                  <a:srgbClr val="FF0000"/>
                </a:solidFill>
                <a:ea typeface="MS PGothic" panose="020B0600070205080204" pitchFamily="34" charset="-128"/>
              </a:rPr>
              <a:t> individuelle Förderung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de-DE" altLang="de-DE" sz="3000" dirty="0">
                <a:ea typeface="MS PGothic" panose="020B0600070205080204" pitchFamily="34" charset="-128"/>
              </a:rPr>
              <a:t>einzigartig: </a:t>
            </a:r>
            <a:r>
              <a:rPr lang="de-DE" altLang="de-DE" sz="3000" dirty="0">
                <a:solidFill>
                  <a:srgbClr val="FF0000"/>
                </a:solidFill>
                <a:ea typeface="MS PGothic" panose="020B0600070205080204" pitchFamily="34" charset="-128"/>
              </a:rPr>
              <a:t>Klassenlehrerprinzip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endParaRPr lang="de-DE" altLang="de-DE" sz="3000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E1036BE-C953-1231-9744-984F09D5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921375"/>
            <a:ext cx="67911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3000" b="1" dirty="0">
                <a:solidFill>
                  <a:srgbClr val="FFC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Praktisch orientierter Schultyp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DE261FD-0250-833B-5FD9-C82531BF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91200"/>
            <a:ext cx="301625" cy="684173"/>
          </a:xfrm>
          <a:prstGeom prst="rightArrow">
            <a:avLst>
              <a:gd name="adj1" fmla="val 50000"/>
              <a:gd name="adj2" fmla="val 96249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6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Flussdiagramm: Vorbereitung 7">
            <a:extLst>
              <a:ext uri="{FF2B5EF4-FFF2-40B4-BE49-F238E27FC236}">
                <a16:creationId xmlns:a16="http://schemas.microsoft.com/office/drawing/2014/main" id="{47D326E1-BDFB-2D24-5DE5-1C45925D53AE}"/>
              </a:ext>
            </a:extLst>
          </p:cNvPr>
          <p:cNvSpPr/>
          <p:nvPr/>
        </p:nvSpPr>
        <p:spPr>
          <a:xfrm>
            <a:off x="2791968" y="404813"/>
            <a:ext cx="2414016" cy="722312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</a:rPr>
              <a:t>wohnort-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</a:rPr>
              <a:t>nah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2045E-ED61-28C1-9FCF-53539A25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92100"/>
            <a:ext cx="2228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</Words>
  <Application>Microsoft Office PowerPoint</Application>
  <PresentationFormat>Bildschirmpräsentation (4:3)</PresentationFormat>
  <Paragraphs>160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Larissa-Design</vt:lpstr>
      <vt:lpstr>1_Larissa-Design</vt:lpstr>
      <vt:lpstr>2_Larissa-Design</vt:lpstr>
      <vt:lpstr>3_Larissa-Design</vt:lpstr>
      <vt:lpstr>4_Larissa-Design</vt:lpstr>
      <vt:lpstr>5_Larissa-Design</vt:lpstr>
      <vt:lpstr>PowerPoint-Präsentation</vt:lpstr>
      <vt:lpstr>Welche Schule soll mein Kind besuchen?</vt:lpstr>
      <vt:lpstr>Das bayerische Schulsystem im Überblick</vt:lpstr>
      <vt:lpstr>PowerPoint-Präsentation</vt:lpstr>
      <vt:lpstr>Fahrplan für den Übertritt - 4. Klasse</vt:lpstr>
      <vt:lpstr>Übertrittszeugnis</vt:lpstr>
      <vt:lpstr>5. Jahrgangsstufe  = Gelenkklasse</vt:lpstr>
      <vt:lpstr>MS Wallersdorf</vt:lpstr>
      <vt:lpstr>PowerPoint-Präsentation</vt:lpstr>
      <vt:lpstr>Vertiefte Berufsorientierung</vt:lpstr>
      <vt:lpstr>PowerPoint-Präsentation</vt:lpstr>
      <vt:lpstr>Abschlüsse an der Mittelschule</vt:lpstr>
      <vt:lpstr>PowerPoint-Präsentation</vt:lpstr>
      <vt:lpstr>PowerPoint-Präsentation</vt:lpstr>
      <vt:lpstr>PowerPoint-Präsentation</vt:lpstr>
      <vt:lpstr>Zum Schluss…</vt:lpstr>
    </vt:vector>
  </TitlesOfParts>
  <Company>Hauptschule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</dc:creator>
  <cp:lastModifiedBy>Herr Weiderer</cp:lastModifiedBy>
  <cp:revision>555</cp:revision>
  <cp:lastPrinted>2020-09-20T07:48:07Z</cp:lastPrinted>
  <dcterms:created xsi:type="dcterms:W3CDTF">2013-10-25T07:18:45Z</dcterms:created>
  <dcterms:modified xsi:type="dcterms:W3CDTF">2025-10-20T17:19:19Z</dcterms:modified>
</cp:coreProperties>
</file>